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7" r:id="rId3"/>
    <p:sldId id="268" r:id="rId4"/>
    <p:sldId id="271" r:id="rId5"/>
    <p:sldId id="292" r:id="rId6"/>
    <p:sldId id="293" r:id="rId7"/>
    <p:sldId id="294" r:id="rId8"/>
    <p:sldId id="278" r:id="rId9"/>
    <p:sldId id="295" r:id="rId10"/>
    <p:sldId id="270" r:id="rId11"/>
    <p:sldId id="269" r:id="rId12"/>
    <p:sldId id="272" r:id="rId13"/>
    <p:sldId id="284" r:id="rId14"/>
    <p:sldId id="273" r:id="rId15"/>
    <p:sldId id="288" r:id="rId16"/>
    <p:sldId id="274" r:id="rId17"/>
    <p:sldId id="277" r:id="rId18"/>
    <p:sldId id="285" r:id="rId19"/>
    <p:sldId id="286" r:id="rId20"/>
    <p:sldId id="290" r:id="rId21"/>
    <p:sldId id="283" r:id="rId22"/>
    <p:sldId id="287" r:id="rId23"/>
    <p:sldId id="289" r:id="rId24"/>
    <p:sldId id="296" r:id="rId25"/>
    <p:sldId id="280" r:id="rId26"/>
    <p:sldId id="297" r:id="rId27"/>
    <p:sldId id="298" r:id="rId28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49" autoAdjust="0"/>
    <p:restoredTop sz="94658" autoAdjust="0"/>
  </p:normalViewPr>
  <p:slideViewPr>
    <p:cSldViewPr>
      <p:cViewPr varScale="1">
        <p:scale>
          <a:sx n="69" d="100"/>
          <a:sy n="69" d="100"/>
        </p:scale>
        <p:origin x="143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60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3747C2D-16BA-45B6-AAC7-8EBDFB8C0FC3}" type="datetimeFigureOut">
              <a:rPr lang="en-GB"/>
              <a:pPr>
                <a:defRPr/>
              </a:pPr>
              <a:t>30/01/2019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80065C65-8C11-4688-B041-C7731088E4B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270868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3F4C384-F101-4ED1-A182-D6CB4AC50B96}" type="datetimeFigureOut">
              <a:rPr lang="en-GB"/>
              <a:pPr>
                <a:defRPr/>
              </a:pPr>
              <a:t>30/01/2019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17A1AF43-C9FF-469D-AA58-B24EA88AFA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696449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Videos – Caroline</a:t>
            </a:r>
            <a:r>
              <a:rPr lang="en-GB" baseline="0" dirty="0" smtClean="0"/>
              <a:t> Ainsworth – NCETM Cuisenaire rods</a:t>
            </a:r>
          </a:p>
          <a:p>
            <a:r>
              <a:rPr lang="en-GB" baseline="0" dirty="0" smtClean="0"/>
              <a:t>Speaking frame – “are we all agreed that the…. red rod can be called a 1/2….white rod can be 1/4 or ½ of a ½. </a:t>
            </a:r>
          </a:p>
          <a:p>
            <a:r>
              <a:rPr lang="en-GB" baseline="0" dirty="0" smtClean="0"/>
              <a:t>Making sure order of the rods are chosen carefully – and the name of the first rod is carefully selected . </a:t>
            </a:r>
          </a:p>
          <a:p>
            <a:r>
              <a:rPr lang="en-GB" baseline="0" dirty="0" smtClean="0"/>
              <a:t>How would you change for 1/6 and 1/3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47D8B9-9564-4B5D-AE63-1C51DBD2D609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5079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Children</a:t>
            </a:r>
            <a:r>
              <a:rPr lang="en-GB" baseline="0" dirty="0" smtClean="0"/>
              <a:t> should count in 1/2s to show it as a number as well – only appears in Y2 NON-statutory guidance not NC. </a:t>
            </a:r>
          </a:p>
          <a:p>
            <a:r>
              <a:rPr lang="en-GB" baseline="0" dirty="0" smtClean="0"/>
              <a:t>Should use 0-2 </a:t>
            </a:r>
            <a:r>
              <a:rPr lang="en-GB" baseline="0" dirty="0" err="1" smtClean="0"/>
              <a:t>numberlines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47D8B9-9564-4B5D-AE63-1C51DBD2D609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5461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/>
              <a:gdLst>
                <a:gd name="T0" fmla="*/ 0 w 5760"/>
                <a:gd name="T1" fmla="*/ 0 h 528"/>
                <a:gd name="T2" fmla="*/ 5760 w 5760"/>
                <a:gd name="T3" fmla="*/ 0 h 528"/>
                <a:gd name="T4" fmla="*/ 5760 w 5760"/>
                <a:gd name="T5" fmla="*/ 528 h 528"/>
                <a:gd name="T6" fmla="*/ 48 w 5760"/>
                <a:gd name="T7" fmla="*/ 0 h 52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60"/>
                <a:gd name="T13" fmla="*/ 0 h 528"/>
                <a:gd name="T14" fmla="*/ 5760 w 5760"/>
                <a:gd name="T15" fmla="*/ 528 h 52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4B7E0B6-5EC9-46BB-AF3F-CEBCCFC2A7B9}" type="datetimeFigureOut">
              <a:rPr lang="en-GB"/>
              <a:pPr>
                <a:defRPr/>
              </a:pPr>
              <a:t>30/01/2019</a:t>
            </a:fld>
            <a:endParaRPr lang="en-GB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3A6FAA7-CDE3-450D-9469-67366BCDEBF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8FBFD-8CC5-4DE0-A8CF-C0007699AA1E}" type="datetimeFigureOut">
              <a:rPr lang="en-GB"/>
              <a:pPr>
                <a:defRPr/>
              </a:pPr>
              <a:t>30/01/2019</a:t>
            </a:fld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7495A8-C697-405D-A5E4-C9996C1AF63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Chevron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F6012BC-4579-4B4B-AE02-1B2B0020B942}" type="datetimeFigureOut">
              <a:rPr lang="en-GB"/>
              <a:pPr>
                <a:defRPr/>
              </a:pPr>
              <a:t>30/01/2019</a:t>
            </a:fld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C9EC34-C6C4-4035-8C7A-FDFEA149443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B84DF1E-B41C-4CBD-A64F-66C1D3D5EF29}" type="datetimeFigureOut">
              <a:rPr lang="en-GB"/>
              <a:pPr>
                <a:defRPr/>
              </a:pPr>
              <a:t>30/01/2019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423E2A-E62B-44A1-8F4E-05BF09A4380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62509AA-DC2A-485E-839F-427D0D030FFC}" type="datetimeFigureOut">
              <a:rPr lang="en-GB"/>
              <a:pPr>
                <a:defRPr/>
              </a:pPr>
              <a:t>30/01/2019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D2D735-B40D-4A25-9D8D-D8DE5185208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94839AC-68EB-4F47-B7DA-8FB8898632B0}" type="datetimeFigureOut">
              <a:rPr lang="en-GB"/>
              <a:pPr>
                <a:defRPr/>
              </a:pPr>
              <a:t>30/01/2019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CFDFF2-5470-423F-B3B2-2DCC0730190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98703-8E5A-4833-8C14-D30D851EE740}" type="datetimeFigureOut">
              <a:rPr lang="en-GB"/>
              <a:pPr>
                <a:defRPr/>
              </a:pPr>
              <a:t>30/01/2019</a:t>
            </a:fld>
            <a:endParaRPr lang="en-GB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4820CD-7D0F-4E9E-B01C-65271547B73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6F86A76-0445-443A-B060-71805B0FBB88}" type="datetimeFigureOut">
              <a:rPr lang="en-GB"/>
              <a:pPr>
                <a:defRPr/>
              </a:pPr>
              <a:t>30/01/2019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F1C722-8984-4599-A35E-EF7767C33AC7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7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Freeform 8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5760 w 5591"/>
              <a:gd name="T3" fmla="*/ 0 h 588"/>
              <a:gd name="T4" fmla="*/ 5760 w 5591"/>
              <a:gd name="T5" fmla="*/ 528 h 588"/>
              <a:gd name="T6" fmla="*/ 48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7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hevron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43D58DB-C6A6-4BEE-880D-26F774BEDAB2}" type="datetimeFigureOut">
              <a:rPr lang="en-GB"/>
              <a:pPr>
                <a:defRPr/>
              </a:pPr>
              <a:t>30/01/2019</a:t>
            </a:fld>
            <a:endParaRPr lang="en-GB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0F726-0CD3-4CCE-A8A7-329217A4C8D9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77BFB-46AF-462E-8983-D6802813F58C}" type="datetimeFigureOut">
              <a:rPr lang="en-GB"/>
              <a:pPr>
                <a:defRPr/>
              </a:pPr>
              <a:t>30/01/2019</a:t>
            </a:fld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EAFC91-5BD8-4E98-A51D-0D68D6E607D8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306E0-E328-4912-BBD0-0ADA5CC9979D}" type="datetimeFigureOut">
              <a:rPr lang="en-GB"/>
              <a:pPr>
                <a:defRPr/>
              </a:pPr>
              <a:t>30/01/2019</a:t>
            </a:fld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38D7BD-0199-48C1-B840-9456A033FF38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7" name="Freeform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5760 w 5591"/>
              <a:gd name="T3" fmla="*/ 0 h 588"/>
              <a:gd name="T4" fmla="*/ 5760 w 5591"/>
              <a:gd name="T5" fmla="*/ 528 h 588"/>
              <a:gd name="T6" fmla="*/ 48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77C015EF-C237-4D03-9620-B91F8B5D6505}" type="datetimeFigureOut">
              <a:rPr lang="en-GB"/>
              <a:pPr>
                <a:defRPr/>
              </a:pPr>
              <a:t>30/01/2019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Lucida Sans Unicode" pitchFamily="34" charset="0"/>
              </a:defRPr>
            </a:lvl1pPr>
          </a:lstStyle>
          <a:p>
            <a:fld id="{D09EF976-F0EA-489B-AEA9-19E58608822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2" r:id="rId2"/>
    <p:sldLayoutId id="2147483727" r:id="rId3"/>
    <p:sldLayoutId id="2147483728" r:id="rId4"/>
    <p:sldLayoutId id="2147483729" r:id="rId5"/>
    <p:sldLayoutId id="2147483730" r:id="rId6"/>
    <p:sldLayoutId id="2147483723" r:id="rId7"/>
    <p:sldLayoutId id="2147483731" r:id="rId8"/>
    <p:sldLayoutId id="2147483732" r:id="rId9"/>
    <p:sldLayoutId id="2147483724" r:id="rId10"/>
    <p:sldLayoutId id="214748372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18.pn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836712"/>
            <a:ext cx="7416824" cy="532359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Maths at ST STEPHEN’S</a:t>
            </a:r>
            <a:endParaRPr lang="en-GB" dirty="0"/>
          </a:p>
        </p:txBody>
      </p:sp>
      <p:sp>
        <p:nvSpPr>
          <p:cNvPr id="11267" name="Subtitle 5"/>
          <p:cNvSpPr>
            <a:spLocks noGrp="1"/>
          </p:cNvSpPr>
          <p:nvPr>
            <p:ph type="subTitle" idx="1"/>
          </p:nvPr>
        </p:nvSpPr>
        <p:spPr>
          <a:xfrm>
            <a:off x="685800" y="3611563"/>
            <a:ext cx="7772400" cy="1200150"/>
          </a:xfrm>
        </p:spPr>
        <p:txBody>
          <a:bodyPr/>
          <a:lstStyle/>
          <a:p>
            <a:pPr marR="0" eaLnBrk="1" hangingPunct="1"/>
            <a:r>
              <a:rPr lang="en-GB" altLang="en-US" dirty="0" smtClean="0"/>
              <a:t>Fractions, decimals and percentages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2"/>
          <p:cNvSpPr>
            <a:spLocks noGrp="1"/>
          </p:cNvSpPr>
          <p:nvPr>
            <p:ph idx="1"/>
          </p:nvPr>
        </p:nvSpPr>
        <p:spPr>
          <a:xfrm>
            <a:off x="323850" y="1052513"/>
            <a:ext cx="8388350" cy="3579812"/>
          </a:xfrm>
        </p:spPr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en-GB" altLang="en-US" sz="3600" dirty="0" smtClean="0"/>
              <a:t>To help you to understand </a:t>
            </a:r>
            <a:r>
              <a:rPr lang="en-GB" altLang="en-US" sz="3600" dirty="0" smtClean="0"/>
              <a:t>our </a:t>
            </a:r>
            <a:r>
              <a:rPr lang="en-GB" altLang="en-US" sz="3600" dirty="0" smtClean="0"/>
              <a:t>approach to learning fractions, decimals and percentages.</a:t>
            </a:r>
          </a:p>
          <a:p>
            <a:pPr eaLnBrk="1" hangingPunct="1">
              <a:buFont typeface="Arial" charset="0"/>
              <a:buChar char="•"/>
            </a:pPr>
            <a:r>
              <a:rPr lang="en-GB" altLang="en-US" sz="3600" dirty="0" smtClean="0"/>
              <a:t>To help you to understand the reasons behind our approach.</a:t>
            </a:r>
          </a:p>
          <a:p>
            <a:pPr eaLnBrk="1" hangingPunct="1">
              <a:buFont typeface="Arial" charset="0"/>
              <a:buChar char="•"/>
            </a:pPr>
            <a:r>
              <a:rPr lang="en-GB" altLang="en-US" sz="3600" dirty="0" smtClean="0"/>
              <a:t>To help you to support your child with their maths at home learning fractions, decimals and percentages.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3024336" cy="54864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dirty="0" smtClean="0"/>
              <a:t>Our aim...</a:t>
            </a:r>
            <a:endParaRPr lang="en-GB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sz="4400" dirty="0" smtClean="0"/>
              <a:t>A mastery approach.</a:t>
            </a:r>
          </a:p>
          <a:p>
            <a:pPr eaLnBrk="1" hangingPunct="1">
              <a:buFont typeface="Wingdings 3" pitchFamily="18" charset="2"/>
              <a:buNone/>
            </a:pPr>
            <a:endParaRPr lang="en-GB" altLang="en-US" sz="4400" dirty="0" smtClean="0"/>
          </a:p>
          <a:p>
            <a:pPr eaLnBrk="1" hangingPunct="1"/>
            <a:r>
              <a:rPr lang="en-GB" altLang="en-US" sz="4400" dirty="0" smtClean="0"/>
              <a:t>A CPA approach.</a:t>
            </a:r>
            <a:endParaRPr lang="en-GB" alt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Our maths approach is…..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3595603"/>
            <a:ext cx="5205565" cy="24749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7500290" cy="5659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923928" y="5949280"/>
            <a:ext cx="4789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Then link to being equal.</a:t>
            </a:r>
            <a:endParaRPr lang="en-GB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855215"/>
            <a:ext cx="8175077" cy="5819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96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6093317" y="1098238"/>
            <a:ext cx="2655892" cy="3754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itchFamily="34" charset="0"/>
              <a:buChar char="●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itchFamily="34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/>
            <a:r>
              <a:rPr lang="en-GB" kern="0" dirty="0" smtClean="0"/>
              <a:t>As this point, parts aren’t equal.</a:t>
            </a:r>
            <a:endParaRPr lang="en-GB" kern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230" y="540517"/>
            <a:ext cx="5860322" cy="50117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71981" y="3046409"/>
            <a:ext cx="6396236" cy="3659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98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6650360" y="2280732"/>
            <a:ext cx="2493640" cy="3593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itchFamily="34" charset="0"/>
              <a:buChar char="●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itchFamily="34" charset="0"/>
              <a:buChar char="–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Arial" pitchFamily="34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itchFamily="34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charset="0"/>
              <a:buChar char="●"/>
              <a:defRPr sz="19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/>
            <a:r>
              <a:rPr lang="en-GB" sz="2800" kern="0" dirty="0" smtClean="0"/>
              <a:t>Introduction of equal and not equal (unequal)</a:t>
            </a:r>
            <a:endParaRPr lang="en-GB" sz="2800" kern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84544"/>
            <a:ext cx="6088245" cy="6088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22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What is a fraction?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86774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Can you think of images that we use in our teaching to represent ½?</a:t>
            </a:r>
          </a:p>
        </p:txBody>
      </p:sp>
      <p:sp>
        <p:nvSpPr>
          <p:cNvPr id="3074" name="AutoShape 2" descr="Image result for images of a half time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76" name="AutoShape 4" descr="Image result for images of a half time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78" name="AutoShape 6" descr="data:image/png;base64,iVBORw0KGgoAAAANSUhEUgAAAQEAAADECAMAAACoYGR8AAAA8FBMVEWBszaRxz4AAAD///+FuTmQvFGdzVaDtjiQxj6JvTqFuDmCtTiAsjcTGwiOxjiq02+UzD88UxomNhBwmy9XeCVObCFhhykxRBU/Vxt7qzVqkiwkMQ9mjSxsly6Wz0A1SRYWHgmpqakdKQ13ozOdnZ0rPBL19fXPz8+KiooPFAb0+ew4ODg4ThhZeyVGYR7f399jY2OJxCtDXRwWHgpSciIQFwiXy0t+fn7CwsJISEggLA20tLQoKChgYGBwcHBTU1O42ovT6Lju9uISEhLg7s+z14HK5KjB4JrZ68EICwIjIyMYGBiRkZHa2to+Pj7KysrBd1YdAAATT0lEQVR4nO2diXubuBLAMeYVkIhL4iPGdkhq4jSH7bap0+6m1752t13v2+P//2+eDg4BQkgY47rr6fdlbcBe68doNBqNBk3bscDWjmXXAA4EDgQOBA4EDgQOBA4EDgTyBFzX9VuWZbV89OrfR8D17WAwPB1Pp9Px6XAQtHx81EL//hUE3Ja5GOtpmQetLSvCrgFoZtR8HwxOSKPvXr69fPbs2fXHn8nb6cLwf2gCMGx/cEzae/3TVTuWq+dvycG+tUU92DUAogOuNThCDf3y9q92Tn4imjBCRnFLtmDXABzT9Z0+buSnd1f59mN5/gGdPba3pQY7BmACu3uO2/+Rc/sTPfii6w/elhDssPUONLTuEjf/y3XB7Y8F24PJdhDsrP0QGN0+GfvunpW1H8k7dGHP34Yp2FH7TcPr0aH/4/Py5mN5ga5dbGNY3En7gTaaJ07P3dtnLyQQXN0hLXDr14Lmmw9NZ/GY8fz0u2uRJUwQLOrvCI0DMMHiKNt+Ip9E3eHF5ae751fEMdh3AqCbu/8Jg6LOQL0i/QVGENSNoMnWO5pm9AvbT3xiXvuf3UWnr56jP1rN3mGjAKBzLgSg6++zanB1yVoLPCg+1GwJGiSgQS879+XIu5T6f0iffNu+1vXT/SWgFZsAbk+4fJ87+U/7JZoq1jomNth+MOe0lyMfw+7PO3fXbv+t6wO/VZ8taA6AsZIDoOsvSQfgn0OW4QseEOrTgsYAmIEsAIrgL96Jj1f0zFqrb0xsCoBjnMgTIAiuswe/vA0HCqQeF/unA+aZAgBs9Nvt9DjwMxNAQSPkaW1K0BAACE6VCOh/tonNi+RD2mX+iAaEuuaJTRHoqgEgfgG2eURe5tzlT2hAqEkLGiIAlqoEdHTX/yEveAG0q/e1zRCaAQCdC2UC+hW2eX9f8gNIOGBST/C0IQLKnUAn3o9A0CTpwt4fAmavAgHqGRUK8hmP61CCZggYkg5xRv4UInhbz4DQRPsdzbipRED/SYjgE50h7AEBpAPVAOi6MISKA4ebDwjNEPCqEngvXErAAwLYFEEjAMwqQwGVT8J+gAaE6aYzhCYAOIqTgpRwQ4exoAFhvqESNEGgmjsQyTshgmscMvr+CZiV7QAW8VrKh02XVBshALVNCPxPvLD6h65vtLDeCAHN3oRAiTW80vU1+N4JOEAlQJQXsTVEA8J4gwGhCQCwyuQ4JWJr+A7NEKr7hk0QQKZwsRkBsW9IBoTKCJohUN0pDOUPsTV8SRaVq3WFhghoEutlQhFbw/Z7XXcqImgIABCvGUuI2BridfWK8ZKGCGwwM4hEbA3RgDD7vnuBuWk3KLOGaIYwrGQNGyMw2JhAiTW8xul23zEBDWxMQP8gJIAHhG4F97gxAvJLx8Uijhu27yrNEJoC4GhOxVghK+K44dUX/UZ9QGiKAOoGm/qFWMTW8K8qK6rNEahjONDfi/vBuwrxkgYJQIUcikIpsYaX6mmnDRKoxRjql2IEH2kAXQFC/e2EjkaSJ8M/jDhmWTqhjIitYftnXTeVOkKdbXc0EwADCzAAME3OJdMaEIgdo6v3+qNSN6iTgGZ0B/35bDwen8zm/UFgpM8i5YCbzpKxiNeU8TKKUrykttY7+YTBe9ojWDGDGryCj2IE/+j6SmGmXBsBXp7ICuQuMoPXmyMosYZoknQmbwpqJJB3+h5g7iJoegrpJEuHP4KW7MxBkyRnBwR4KZNaHgE6JJlMcLSw/JbLn1OK15RxQq60e7xlAlwxZPzjxwndautzw8x/C9p/+T98xfeiAxzBJjMoc5Afz+It59aMd0GRNbz6k7RfwTlungAWaAgTi2aBz6RO29zhg2sNX8SpuN+LHXA4doAK8FZFFnHp+akb6PKt4T/59r+NT57vZCzw1rlfWQgAM4ATjn6PB3au9gbfGn7J+IZ/vWROKgSLamu/oxn32R/ZB1mPiL3eMY1gNXtILp/OB5De/ow743KtYco3DLejRd8k3f56vWKzP5udhi06ms1mK97MIP0JYHhOd7Hq93uDwLH8wjvH3Z8TW8OrZDsalYXC3KhOApphmnY4/RvapglEnSCG4EYi+JUuP856mTF/sajEymolgI18SOAYdYDiLsASkPqZBdYQzZR/+pQ/fK8yPa6ZgGaE+wiGRvm1CgRaLnf4/HKd346GxFMAsDUCx7IEZGtS+fKJuTOlJdR9IWC1bOkZ1URpFXlfCKB+IBtdWe82UqpMQNIOYAQTOQKK6SQ7JeAoEWj5ckkIitXutkBgikSOgInjqSq/ljtNzIjqqlHdBDSDSj4+xgEwGQ4nhsqvtR9KAdyr5hbW13Si0lG4HEfLIRQ7RbQaw1LBcFsFjlEs65V6sn1tAKABbG806C3n50jmy97gzDEM7qIB5WWE051z2RUeC13mCxMxFlUquNXTfNPwzvqcXaXzPsLAhwCH0UXy+T8YQW4CGsl0Uq2k5YZNx3oODW8wz8cGQnmYDxwDQs1Jdwg2q0bJdln8Mg7jUdVKjhsSwMW1zsr81fWwm1OEVHpdX8EWcKeJJ123ckWCDQEAbSBVWmM20TIMUjZtovD789bwPNhkx9lG7TfBYCrTfizjCdaDpCuAlE1TGRMz08RsWLExAqhfG12lrJBZFzB6AAHr3ijN6N3j+HM3i403H1cmAIFTaJaLpO/EYSPTSQ0dUzU9Dut6nYw2u/2UgFVR3IBfXkwoU8+ln27Z6T0XQ9tQEJuYgseJofSpAtEqUMNWix+zKRdaYtC1MyvIgUL3Q//AaNbvAiAXhyuTSprj2tx8mPVs2DsLiIx6Q/40Zoj5xTuvaNTjIiiNKmfENADMJSc0SMAFnCHwpOfZrh9HftFL21txTOUYua52SOfYwiQvPFP9bsrEobdGwNVyHuB0ATjxbnTIWOSCWw/QDee52BO6P5o7qhpQr6g23+KEq067xS652zrLdoe15ro46kfWNSypifR3RSCnAePA5S11RcCQJnSnGQYA6ZE+IKmPdj7r7jsn0MrsnlxP/FzbO51O1H7yws1Oai9sZEyp2tg7bn8FHUjfz3OOT/bmt6dP3rx6hTB0okNuJpkymRHvHQE3PREckFldWgc6T/Fq3u2vX58iCskH0w7EfeQE7hsBP90Oj+fMUgJEfn+a9Ac/vdkqKim1ZwTSw8ARv0YeQwCpwjfMgCiJ66RMqLeXdsDCg/tR2JCpzZ/VpwggBr9EfcHV2Iygk30k4JLATt/3XcP0ggIAWQLt9ucnryg/F7DR7pW/dwSiPjChs5uiy3IE2u1vr8JvcNh+APaOgB85d+IdXRwC7f9GWsDWZCE1VPaJgJsYc2EdJB6B9q+RLWD3meCCq3tEwHKZiZ4od5tLoP1r2BHYtT8cJo8IGAAwMwT8jokvm+QsYNYi8RGQXpskK1WxyM+2pAm47Hgu+hifQIwAsiNiRAAG8+FweBwHSpb4XS8OqQXHQyJeDOAMH5l7jAKRb4jleCQ9fZYnwAT2hBUyCwi0v1IErHM490MC4d70M3rnoEPiD/PoHoOo6wyiOxtGmr2kHdnd7QvpKac0AcYZuhBeWESg/Ru1BRYTMTAjHWAJOJpDOly8Am9EPSdhUk5AuhvIAnCZRR7xDo5CAu3wm5iJYs8nBJwUAS0sWRETiNdI1lGTw0U3L1H17euAm3z5WByiLiYQmYJECR5bEgToDSeHJqYjJjAdPxKZDurVAStlB0uqYBUTaD/t4Cf1sUrg2VopAVLh8oGYj3tQogMIUSiyAGR1gEluPirJWRUQ+NyhPBMCKyulA2GLUnaA1vSa0ysAhCUEIBHp9sv3gkRzy3K1BARCY8jgPCnvBSbJIeuba4aRgIBC25UIMCNBWZUDEQFqCdguZUKGQNcwsTNjQpYAIKtzI7qbcWnsiACTy3dTtsQnItB+Q5TATlbciMWKCPQXoUwTAg7Ac+obj9YvuCghMIoW0monkKySLssWK4UEvtJukKz+9gFDIC2UAC1weWqEY2LXFBKYnVM5lY/ByxFoJQ7hqOxSIYHPtBsko8GJUUKAppz1AKQVHFaGkEAs8kogB8BOAlylyQ5CAu0n5JrErKzLCMATeusdiuJErAPbI5B8dWm+i5gAHQ0Yol4JAaL8F6h72/SaAMoRkHYIpAAwEdLypwmJCWBDYHX8afyFeASMCKwGoUxjAoB4QutHkquLpQdEBE6PQxFs8qpEIBkKSg1hCQEyHlp+YlcmDIEuGgmRADMZDXMPv5jhu1s6FijkFsgRSHYKl29nFRMgptBifCKWAMcjSkUWiTiMDiTt2LI/wBAo38hWQoAOh0mwDE/iiglw6pkNII8A3BsCt/QLk4athAQM4jmMgy6WEbnoPAHjmZFsnUByy8ofsVgjAceBZNBYGqiR0IQkdHTjwIjAYDSh0oX70wvUdMCktz2cD4V1PiYw1znmxt4RSL6wJ9IBmoL/EPb3sAL8PcgRGDZIYFWPJUxibqKxIAyZnkaBAo/MqC6cHRCo3R9IEirIb07HijVnSlU7BBNHPcPnoYxg870gyecuf1yAmABdP/OTdLwR/s3QG2GJR7cz/A5NA4PwcOTe0PeBo9HrY+lqWuYbaibQSh5EIo6UlxP4BfcCy0rW0Wk2JSRjWpgk6ZC3eFsGegFNJuYFyZBAXkCTFdyT8Dl1AOozo9Kd7Z0nIgJPiB1g5obRRB4HN2NPlkY6HfqK3bDlkDpX0QknFRZViI6qE7CSNcPSAhdCArc0PjCKv26qEM3ZjsgR8ON9UeWDgZAANQPMtOB+1wmVslGyxPZelMYJRQRoJ2C2S8mvbOyWABsrLtvXKyJAO0Eq8kx+RT7tH4EBdhzyBOn4p2OGWwsgezL55DYIMMa7zCsUEfiWnRm+JmtG3s1RRtYDE5yjow8z7DIa9+SCm/OodcGaXoX5gcU688ktELBafhLdfSy5WEDglq4eM2uQS7JmxCktMAA0NjI2mOomaDJIVSJyKXHkGGQ2e2yFQHrzf8mzxAQEQhVgkom6dhEBkxI4wSGh+EG5Yetg9P6MQ0B+3VyJQMtK/hdz8QbJYgKfwxyKZI/RkU17gYgAOm9Mw6PHZORICoBNeAQURxdZAm4yHpbUeikmQAYCi10zW7pUB07JMgcdIeiKxyRFIF5jIvc3zilhCQzvwwSas+3oQGrj+6lwQCwkEKbRsLlUHiWgGdie27RhoZV3GALEJX2N0zFJehDZqDammhITiPOoVPffSBJAwqSSCf3CIgJh/gTjD+onPptNR5dEdDt8yxAg6+enmFzfQBMA3GleDzMEiuvg1UWAtYXCh24XELhtdcinGIOC03GkCBA7McTD0RSENeBPicLgAFNjBFiXQLhbnE/glq4apwoI4HmmDAE69z8mYZoAeQf4RI/mOBsxATPqBdsjkCoTKOgHXAIRgFRJnZGrQmBI/g4ALYQYEB0YJjrQo7JSHQyVMqvZfbbFBU94BD6HAFrsAsgJPiBDABLTcU+CFHOD5pTYRCOOjdxo+GAqdgd5AOm06LEKgd+jrSYtdocBTiuW0wHS5nsyBExp9PSeFryd5QlcqHYDeQKpxAdc/0yWwO1v8X4jdr/1kO62kyawoqNlQBYVJ7sh0EpVwCCryBx7mCXwuxW132I3nK1psEmGAG3jChAdXJCBwQuTDBMCD1Ruxlu0A+mxnNTR4SFIE/gdbzAJL0otA49yu2yKCZCbvwDEiCyxQswBXUthCHhRxGx7HhEWn+0H+phbAIIhcPv1zaswhbDlmlP2s0u/I0+AeD/IT8bB8hN81QBQ63iB2hv5A9HXqEYL1Qi07FQzXvNqoIQEbj9/fdpJNhz6QWqn2WPkUMgQoMunE5M+QH5K8osh6RKvvSY9IiKuqadk4ef3W7359u2Xp0+sVx1mv2Vmw+U6zkaSIkBejcw4xRoZQLqCtg4aJ5ArhjPz8vvOO50O03okvpcpRJBkZUoRIHOpEYQwjC+iCXC4nBTkfcKtWsIW9gpG6cbo/cgaWGmzGL/x7WzFZSbGIk+gC+Oi0B50zDi9MPIJV0TUnUJVAtkBgfzP85W2mcvtXGFFdn+CBAFIlxFRY6ljQNYYcgRiuVBcgVAnkIpyhbL0UFfPKgHu/laQr9mT2qAhowMeqdtC0u7IFeTpILRMOoeA6hpMBQI8BPpjP7B8phIHrkRiBf1p/sogZTulCKwjAgaxJ2Sp0bvZIYGW63GfKXDSnwQGLTgEggGvDAv6fZnt2gyBMAIc7yWKCRCFv8HHcVnL4RJ/BDpkB+8AdY1dEECdm1ONUEaOs2MnQwA6HpZ4VCPvPOziJMdhHAEwyUGyruqlZWtzQ1ZQOyo9rC+/TS+/5zQ+AOM/6D8wczI+42jp0jxQ1SmsRqCFd1ErP61vxnni2B7tus0jaKk9vfWGu09znwlga6DwRPcVv47efhOQZ7DuF9UR3HcCyOU1FqV1OvHjWYo+v/8EsD0IhAXF+56ojOyPQABNllzfW5xyni9wcT4gVUQFCyw/BAEiyAd2ur3lcPaI0xjGs+FyEXiCp9P8eAQIBTIvoGU4S55O82MSILreKbvqRyaQYPhXE1CVA4EDgQOBA4EDgQOBA4EDgQOBAwG7/CduWZ7sWv6zY/k/necAzkoEUak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0" name="Picture 8" descr="https://www.pressandjournal.co.uk/wp-content/uploads/sites/2/2014/09/Half-tim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56208" y="4437112"/>
            <a:ext cx="2665666" cy="2041316"/>
          </a:xfrm>
          <a:prstGeom prst="rect">
            <a:avLst/>
          </a:prstGeom>
          <a:noFill/>
        </p:spPr>
      </p:pic>
      <p:pic>
        <p:nvPicPr>
          <p:cNvPr id="3082" name="Picture 10" descr="https://encrypted-tbn2.gstatic.com/images?q=tbn:ANd9GcQyRuF9c4pxghudn-LrTiwRlCo4J342o8Oef2KwztIHRcWa7FcPf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988840"/>
            <a:ext cx="1192535" cy="2268012"/>
          </a:xfrm>
          <a:prstGeom prst="rect">
            <a:avLst/>
          </a:prstGeom>
          <a:noFill/>
        </p:spPr>
      </p:pic>
      <p:pic>
        <p:nvPicPr>
          <p:cNvPr id="3084" name="Picture 12" descr="https://noblethemes.files.wordpress.com/2013/05/glasshal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98966" y="1844824"/>
            <a:ext cx="1345034" cy="1872208"/>
          </a:xfrm>
          <a:prstGeom prst="rect">
            <a:avLst/>
          </a:prstGeom>
          <a:noFill/>
        </p:spPr>
      </p:pic>
      <p:sp>
        <p:nvSpPr>
          <p:cNvPr id="3086" name="AutoShape 14" descr="data:image/jpeg;base64,/9j/4AAQSkZJRgABAQAAAQABAAD/2wCEAAkGBxIQEhUQERAWFRUVGBYXFhcWFxYYGBUVFRcWFxUYFhgYHSggGBolGxgYITEhJSkrMC4uFyAzODMtNygtLisBCgoKBQUFDgUFDisZExkrKysrKysrKysrKysrKysrKysrKysrKysrKysrKysrKysrKysrKysrKysrKysrKysrK//AABEIAOEA4QMBIgACEQEDEQH/xAAcAAEAAgMBAQEAAAAAAAAAAAAAAQUCBAYDBwj/xAA+EAABAwIEAwQIAwcEAwEAAAABAAIRAyEEMUFRBRJhInGBkQYHE6GxwdHwMlLhFCNCQ2KS8TVTcoIzc6IV/8QAFAEBAAAAAAAAAAAAAAAAAAAAAP/EABQRAQAAAAAAAAAAAAAAAAAAAAD/2gAMAwEAAhEDEQA/APhyIiAiLJAREQEREBQQpRBiiyUQghERAREQEREBERAREQEREBERAREQEREElQskQEREBERARSiCEW/wjhFbFP8AZ0WcxH4jk1o3cdPidF049H2YUfnqT+OxbGR5QfwwSLndByFPCPdk3LTXImwzOS8SF0FfCtc43kRGs2zseuypa88xBER8PHRB4KIWRUIMUUwoQEREBERAREQEREBERAREQEREGSIiAiIgKURAXReh3opV4hUMSyiz/wAlSMv6WfmfHlmesehfou/iNf2YJbSZBq1I/C3YbuMQB46L7lSwdLD0m4eiwMptgNaPOSdSTck5lBV4bAU8LT/Z6FNrWNBM5uJi7nE5uJ+HSFzHE8PzOmYcXE2IgmNLmBaYtl3rsMWPsRn8lz/EaIkNs084bkNi4kDzy3KDhsSzla4kCW3MCCc5tmO5V9ak0gl89wINyRAAj72XU4+mATbU8uR5RzWHNqM1S18PIdyi7CXchAEhom19hPh1QcrVpkAHMGL7EiY715K1xVAQ8tNiRzNnONt4PVVbmwghERBEKFkohBCIiAiIgIiICIiAiIgIiIMkREBEUoC2+F8PqYmqyhSEvqHlaNOpOwAknoFqhfX/AFQ+jnJSdjagh1WWUptFPUjq4jyA3Qdh6O8BpYGg3C09i574j2jzHM4+QA2ELYrVLAzOuseG6s6lLlAkgDYrRc0Od93QVGJdnBg/izNxItE/02Whj2cp/eHMcwMWkAconQzZXVSj2TnMtda/4Tadx9Fo1WlwJJtFs42270HL8UoS0EakAjmH5hkXTBznptKoqtINdYugyALS1uflciRuunx1E8jjHaDXGxN35gwfvvVJiyQ38MkEcsiCBBm5yzQc3isMB2YIk9IkzeO8jyXP4lvKS072tp0O30XUcRdBuCDM38x8VzuJug0kUkKEBERBEKFkoKCEREBERAREQEREBERBkiIgBSiBBaejXCHYzE0sOMnu7R/LTF3n+0HxhfpXAUGMDQ1oFNgDWN0DRAC+WepfhNq2LcLmKVPuEOqEePKPAr604FjeUG+vig8sYJJ6ytJzhHK25yJ+EbLZqui32F5NptgmMpgdQLfJBqNYXS1xIAuczloq2o93K1puRY9833tYFW+JZ2biJi48ZJtcaKup0pubfTSEFViQ5vbYb8paGnIkiRJG+WuS57G0wR7SmD2WgFtjLiZMeHU5LpeKO0Ayv3/wgzvGaoMXTvZtrkRvOdvGQeiDmMc0uDYAkujaQWuMX1troqHGUIXVuphzvZu1g+ZEEb72VHjWadYznKD8CD4oOeqtXkt2vShajggxREQEREGKKSoQEREBERAREQEREGSIgQSpChbnCcL7avRo/wC5Ups/ucB80H6N9XXBhQwVCmW9r2bXun89TtuB8THgrqoBzHOczqrfhtJrGdx9wFgPFVOJaQ45d496DWfSBdEyJufvqvSnhZMCw91hqoY+JduDrkvai/sz/EfKNUFNjy6Y3MdMpHv+K1DUBYMgbTMHUH4j3q0rYcZ5ybjYj5fVVuNpkQCJynzzv1QVOMYSMr2mN8zp1VbiWhsktuPmPqD7vHoqri2QNR3zGypMa2znRkIymxIn3X8EHN4qnMgATBgddr5SqXG0Q9oOtgDBnaHfqumxTOZnMACZHLkLRdVAoc29vxWvGttcig5fG0QPvQgqqrNhdLi6M5xEi/X7KqMdQg5oKsosnLFAREQFBUqCghERAREQEREBERBkpREBdN6tqIfxPCNIn95P9rXO+S5oLrPVX/quF76vuo1EH6V9pFp/FPhN1X4mqYMXtPmmOqEU+caWWgKsj2kyDAIjK8W96DxxOOaGhmZi8aHxzC2+G4wO5WnIRfWy0eLYHleHtNiPeLLz4SwudN7FB0+IwQ5nBmQHNHvMKlq0DNhpl3n6lWFHGNLXOJIIMDQkZZ62JXnVaKjAGGbgEaidjrugpcfhQwlrTbOAZGU2PeVp08MDc2sc9R37wrPHUiwwTfXxk/AHyVbWBvfu8UFFXoiJjODtB3+fiqTE9k+/uIyIK6nFUxykXB1/63sNLT5rnOJ0rHw0t4IOexgtAgzfqOneqLHNva6vMRQIlUuLYYugp6rV5LbqNstUhBCIiAiIgxRSVCAiIgIiICIiDNEQIJXV+q4xxTC9XPH91KoPmuVV16FYv2PEMJUJADa9KScg1zw1x8iUH6RxjyGOZYib73uPepp0eQDKOyTtf9YW9j8GQHWzj3WXP4yqWmDsLHXofvRBaYzDGq1rpzk21+7LQZgDTuHmcxBPSV74HiQFhZsZWvzfC/xW9iqoqQeWDHhZBzWIqFsj3K24PUIbzOEA/QX+9lWcfYWwRkT9I++iq/8A9V4ZyjT3ZZeXvQdHxCsHEzBG/UGO+4JutE0xzAadVRUuKEul5v7o8FYUq0mWkxpOcIPTiFDlvGc21AEgQQe4+K53FU5aSSPvorjH4gtGu+94A+AC5XF4wNtJ/VBq4tmp1zbHhbcLnOJMH6dVeVcXOn0VPjcOXGR/hBSVaa0K7Iv99FdYmgW3OUTP+FV4lu3SesboNNEKICIiCCoUlQgIiICIiAiIgzREQZKWki4zGXeMliFIQfsn0d4g3F4WhiR/OpMeehc0FwPcZHguT4y0c8gZH56Kl9RnG/b8PdhSe1hnkZ/yqpL2HwdzjwCu+MN5JacwT70Gnh6ppnmbHiLdVcNxTA0FxAkAxrFwufpXAvnfuK9sbT/dtE6X6Hb73Qe3pBimVabAwjs3O8O3OVlytUwTfeOq3sQ8AaT9hVtczogwsBJ6r04ZjO1y+RXhiGODbkELWpiXABBecQqnlvIJzjod+uyoKvDXVBzcsm5ziw/RdA7CudTgOaA1v8RzPeSqghzWlrTA75n9PqgpXUjlF1hToZk9J3H3dbZdYTrN7aRl3L3ptbfmBsJsBMC+WqDkeJjtBsfhBPmTAPWx81T4hq6WrS5miTJi/fJnPw8sgqjH0IMR9/fwQUdQLBbFYLXQEREEFQpKhAREQEREBERBmiIgLJYqQg7P1T+kX7DxCmXOilX/AHNTYc5HI49z4vsSvvvEsC6pzMgaEG95n4fNflBfpH1d+lIxvD2VXHmrUCKVcZk27L+5zRP/ACB2Qbdb0eqMPM08w13H1U4toeAyOU621XSvxIALiOUCxn420UGnTrthnLJuCO/dB824rTDXv7/iqx18xZdzjvRukC4EGe8+Y3XOvwLqTwx3WDuEFRWubLGSzlho5pJ5uncr08Oa8TFx4ZZ+5VIZyvcDuRfpn3oPIt5szf7laVelBO4W+GkGF54lkmUFI7otnGdqnyiMgQTYi4kAgFZPaLyF5MYTYG36H6IK2thiBn9lVGObnPSI3gfOV0FYmMrgGJtcgiJ65Kqx1ITbp8BOXWUHNYhq0nBXGMpZlVVYIPNERBBUKSoQEREBERAREQZIiIJREQSF0noF6Uu4Zim1oLqTuxXZ+amTcgG3M03HdGpXNKUH6v4iW1cM2pQdzsc1r2ObcPYb2Pcclz+CxjmEFriO5fOPVT6dDBn9hxT4wtQ9lx/kPdrOjCc9iZ3X0fiOAdRfu03DhkRoTsg7XB42lXp9oSRa9j3SFXYrAUXvkg3EC8iyqOFTztDTcz8yrc0y7IazlkZug0aGAcJBAOypuP8ACoExe2QOwXaNpkHLv6heGO7QPN3/AOUHzAuORER93U4hkieq6vE4KiZBbfe4v4rnnYch3JBugpatO11hgaf7wADmBkETGYV4/DsdbbwXn+ytZdoAPW6CixlAB0XvcdxgC+uyqcRS5dMhPgukxrRzc3KNo6G/lzSY/qVbWaCbZ6X2Nvvog5DFsnJVOJp7ffVdVjMGJmDe1txGU6wqDGUOySIJt787aH6oKkhQvSvE2EWv1O8afovNAKxWRWKAiIgIiICIiDJERAUqEQSgUKUEr6r6sfWGym1vD8e+KVm0ax/lbU6h/wBvZ38ORtl8pClB+tmcODYc0XjMRBFoIjpdbtGiQSC4bg6Svz76v/WdW4dFDEB1fCiwbI9pS/8AUTmP6DbYjX73wjiWHxtIYnCVm1GGAYzaYycM2u6EILF1XVw0F+vVaeKpEgwYO8ablWHZcIyPuJWli6RAgfMwg5bimEe3t57x81oOoyLg83Wy6qs0EWvpB+iqK9AidEHP4rCQRr3LWe0FsXjLO4B6q7xOHMG/UFUeJMCO+bIK/Fy8gSJiBOoBGfjCp6oib3CtK5laT8OdoQU+LeVSY8kyd7rp8ThjFxnuLe5VuIwup+BO0myDj8XTIN1rq54jhC5xa0Cc9QQI7UzcXy/49VTIIKhSVCAiIgIiICIiDJEUSglERAREQSgUKUGSseB8cxGCqCthazqTxmWmzhs9ps8dCCqwFSg+8eifrpw9QBnEaRovyNWkC6mermCXM8OYdy+ksxbK9MVsNWZWYcnMcCPMWnoV+P1t8N4nWwz/AGmHrPpOtem4tmLwYzHQoP1ZWpPmdvOeq8HFzrloBFiQfivifC/XDj6cCu2liANXNLHn/sy3/wArp8F65sM8D2+Fq03a8pbVb59l3uKDuH0OYWg+IjzCq8XwYu7SrcL6yuGvt7f2c/mp1PeQIVgz0z4cR/qFEA9SPiEFdV4XyCS378VoYnDiYFvuyt+IelPDSBOOomNnF3uAXN8Q9N+HgnlrF/8Axpvz8QB70GNajmPuVX4ikMiYOgnzIE3VZjfT+nlTw7nHd7g3xgSucx3pViKsgFrG7NHzMlBuekBFy5zeYiDBEkggX/MOXlHmuaeZNlD3EmSSSdTcqEEFQiICIiAiIgIiIJKhEQFIUIgyREQFKhEEoiIEpKIgmVEoiBKSoRBMqERARFEoJWJREBERAREQEREBERAREQEREGSIiAiIgIFKICIiCEREBERAREQYoiICIiAiIgIiICIiAiIg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88" name="AutoShape 16" descr="data:image/jpeg;base64,/9j/4AAQSkZJRgABAQAAAQABAAD/2wCEAAkGBxIQEhUQERAWFRUVGBYXFhcWFxYYGBUVFRcWFxUYFhgYHSggGBolGxgYITEhJSkrMC4uFyAzODMtNygtLisBCgoKBQUFDgUFDisZExkrKysrKysrKysrKysrKysrKysrKysrKysrKysrKysrKysrKysrKysrKysrKysrKysrK//AABEIAOEA4QMBIgACEQEDEQH/xAAcAAEAAgMBAQEAAAAAAAAAAAAAAQUCBAYDBwj/xAA+EAABAwIEAwQIAwcEAwEAAAABAAIRAyEEMUFRBRJhInGBkQYHE6GxwdHwMlLhFCNCQ2KS8TVTcoIzc6IV/8QAFAEBAAAAAAAAAAAAAAAAAAAAAP/EABQRAQAAAAAAAAAAAAAAAAAAAAD/2gAMAwEAAhEDEQA/APhyIiAiLJAREQEREBQQpRBiiyUQghERAREQEREBERAREQEREBERAREQEREElQskQEREBERARSiCEW/wjhFbFP8AZ0WcxH4jk1o3cdPidF049H2YUfnqT+OxbGR5QfwwSLndByFPCPdk3LTXImwzOS8SF0FfCtc43kRGs2zseuypa88xBER8PHRB4KIWRUIMUUwoQEREBERAREQEREBERAREQEREGSIiAiIgKURAXReh3opV4hUMSyiz/wAlSMv6WfmfHlmesehfou/iNf2YJbSZBq1I/C3YbuMQB46L7lSwdLD0m4eiwMptgNaPOSdSTck5lBV4bAU8LT/Z6FNrWNBM5uJi7nE5uJ+HSFzHE8PzOmYcXE2IgmNLmBaYtl3rsMWPsRn8lz/EaIkNs084bkNi4kDzy3KDhsSzla4kCW3MCCc5tmO5V9ak0gl89wINyRAAj72XU4+mATbU8uR5RzWHNqM1S18PIdyi7CXchAEhom19hPh1QcrVpkAHMGL7EiY715K1xVAQ8tNiRzNnONt4PVVbmwghERBEKFkohBCIiAiIgIiICIiAiIgIiIMkREBEUoC2+F8PqYmqyhSEvqHlaNOpOwAknoFqhfX/AFQ+jnJSdjagh1WWUptFPUjq4jyA3Qdh6O8BpYGg3C09i574j2jzHM4+QA2ELYrVLAzOuseG6s6lLlAkgDYrRc0Od93QVGJdnBg/izNxItE/02Whj2cp/eHMcwMWkAconQzZXVSj2TnMtda/4Tadx9Fo1WlwJJtFs42270HL8UoS0EakAjmH5hkXTBznptKoqtINdYugyALS1uflciRuunx1E8jjHaDXGxN35gwfvvVJiyQ38MkEcsiCBBm5yzQc3isMB2YIk9IkzeO8jyXP4lvKS072tp0O30XUcRdBuCDM38x8VzuJug0kUkKEBERBEKFkoKCEREBERAREQEREBERBkiIgBSiBBaejXCHYzE0sOMnu7R/LTF3n+0HxhfpXAUGMDQ1oFNgDWN0DRAC+WepfhNq2LcLmKVPuEOqEePKPAr604FjeUG+vig8sYJJ6ytJzhHK25yJ+EbLZqui32F5NptgmMpgdQLfJBqNYXS1xIAuczloq2o93K1puRY9833tYFW+JZ2biJi48ZJtcaKup0pubfTSEFViQ5vbYb8paGnIkiRJG+WuS57G0wR7SmD2WgFtjLiZMeHU5LpeKO0Ayv3/wgzvGaoMXTvZtrkRvOdvGQeiDmMc0uDYAkujaQWuMX1troqHGUIXVuphzvZu1g+ZEEb72VHjWadYznKD8CD4oOeqtXkt2vShajggxREQEREGKKSoQEREBERAREQEREGSIgQSpChbnCcL7avRo/wC5Ups/ucB80H6N9XXBhQwVCmW9r2bXun89TtuB8THgrqoBzHOczqrfhtJrGdx9wFgPFVOJaQ45d496DWfSBdEyJufvqvSnhZMCw91hqoY+JduDrkvai/sz/EfKNUFNjy6Y3MdMpHv+K1DUBYMgbTMHUH4j3q0rYcZ5ybjYj5fVVuNpkQCJynzzv1QVOMYSMr2mN8zp1VbiWhsktuPmPqD7vHoqri2QNR3zGypMa2znRkIymxIn3X8EHN4qnMgATBgddr5SqXG0Q9oOtgDBnaHfqumxTOZnMACZHLkLRdVAoc29vxWvGttcig5fG0QPvQgqqrNhdLi6M5xEi/X7KqMdQg5oKsosnLFAREQFBUqCghERAREQEREBERBkpREBdN6tqIfxPCNIn95P9rXO+S5oLrPVX/quF76vuo1EH6V9pFp/FPhN1X4mqYMXtPmmOqEU+caWWgKsj2kyDAIjK8W96DxxOOaGhmZi8aHxzC2+G4wO5WnIRfWy0eLYHleHtNiPeLLz4SwudN7FB0+IwQ5nBmQHNHvMKlq0DNhpl3n6lWFHGNLXOJIIMDQkZZ62JXnVaKjAGGbgEaidjrugpcfhQwlrTbOAZGU2PeVp08MDc2sc9R37wrPHUiwwTfXxk/AHyVbWBvfu8UFFXoiJjODtB3+fiqTE9k+/uIyIK6nFUxykXB1/63sNLT5rnOJ0rHw0t4IOexgtAgzfqOneqLHNva6vMRQIlUuLYYugp6rV5LbqNstUhBCIiAiIgxRSVCAiIgIiICIiDNEQIJXV+q4xxTC9XPH91KoPmuVV16FYv2PEMJUJADa9KScg1zw1x8iUH6RxjyGOZYib73uPepp0eQDKOyTtf9YW9j8GQHWzj3WXP4yqWmDsLHXofvRBaYzDGq1rpzk21+7LQZgDTuHmcxBPSV74HiQFhZsZWvzfC/xW9iqoqQeWDHhZBzWIqFsj3K24PUIbzOEA/QX+9lWcfYWwRkT9I++iq/8A9V4ZyjT3ZZeXvQdHxCsHEzBG/UGO+4JutE0xzAadVRUuKEul5v7o8FYUq0mWkxpOcIPTiFDlvGc21AEgQQe4+K53FU5aSSPvorjH4gtGu+94A+AC5XF4wNtJ/VBq4tmp1zbHhbcLnOJMH6dVeVcXOn0VPjcOXGR/hBSVaa0K7Iv99FdYmgW3OUTP+FV4lu3SesboNNEKICIiCCoUlQgIiICIiAiIgzREQZKWki4zGXeMliFIQfsn0d4g3F4WhiR/OpMeehc0FwPcZHguT4y0c8gZH56Kl9RnG/b8PdhSe1hnkZ/yqpL2HwdzjwCu+MN5JacwT70Gnh6ppnmbHiLdVcNxTA0FxAkAxrFwufpXAvnfuK9sbT/dtE6X6Hb73Qe3pBimVabAwjs3O8O3OVlytUwTfeOq3sQ8AaT9hVtczogwsBJ6r04ZjO1y+RXhiGODbkELWpiXABBecQqnlvIJzjod+uyoKvDXVBzcsm5ziw/RdA7CudTgOaA1v8RzPeSqghzWlrTA75n9PqgpXUjlF1hToZk9J3H3dbZdYTrN7aRl3L3ptbfmBsJsBMC+WqDkeJjtBsfhBPmTAPWx81T4hq6WrS5miTJi/fJnPw8sgqjH0IMR9/fwQUdQLBbFYLXQEREEFQpKhAREQEREBERBmiIgLJYqQg7P1T+kX7DxCmXOilX/AHNTYc5HI49z4vsSvvvEsC6pzMgaEG95n4fNflBfpH1d+lIxvD2VXHmrUCKVcZk27L+5zRP/ACB2Qbdb0eqMPM08w13H1U4toeAyOU621XSvxIALiOUCxn420UGnTrthnLJuCO/dB824rTDXv7/iqx18xZdzjvRukC4EGe8+Y3XOvwLqTwx3WDuEFRWubLGSzlho5pJ5uncr08Oa8TFx4ZZ+5VIZyvcDuRfpn3oPIt5szf7laVelBO4W+GkGF54lkmUFI7otnGdqnyiMgQTYi4kAgFZPaLyF5MYTYG36H6IK2thiBn9lVGObnPSI3gfOV0FYmMrgGJtcgiJ65Kqx1ITbp8BOXWUHNYhq0nBXGMpZlVVYIPNERBBUKSoQEREBERAREQZIiIJREQSF0noF6Uu4Zim1oLqTuxXZ+amTcgG3M03HdGpXNKUH6v4iW1cM2pQdzsc1r2ObcPYb2Pcclz+CxjmEFriO5fOPVT6dDBn9hxT4wtQ9lx/kPdrOjCc9iZ3X0fiOAdRfu03DhkRoTsg7XB42lXp9oSRa9j3SFXYrAUXvkg3EC8iyqOFTztDTcz8yrc0y7IazlkZug0aGAcJBAOypuP8ACoExe2QOwXaNpkHLv6heGO7QPN3/AOUHzAuORER93U4hkieq6vE4KiZBbfe4v4rnnYch3JBugpatO11hgaf7wADmBkETGYV4/DsdbbwXn+ytZdoAPW6CixlAB0XvcdxgC+uyqcRS5dMhPgukxrRzc3KNo6G/lzSY/qVbWaCbZ6X2Nvvog5DFsnJVOJp7ffVdVjMGJmDe1txGU6wqDGUOySIJt787aH6oKkhQvSvE2EWv1O8afovNAKxWRWKAiIgIiICIiDJERAUqEQSgUKUEr6r6sfWGym1vD8e+KVm0ax/lbU6h/wBvZ38ORtl8pClB+tmcODYc0XjMRBFoIjpdbtGiQSC4bg6Svz76v/WdW4dFDEB1fCiwbI9pS/8AUTmP6DbYjX73wjiWHxtIYnCVm1GGAYzaYycM2u6EILF1XVw0F+vVaeKpEgwYO8ablWHZcIyPuJWli6RAgfMwg5bimEe3t57x81oOoyLg83Wy6qs0EWvpB+iqK9AidEHP4rCQRr3LWe0FsXjLO4B6q7xOHMG/UFUeJMCO+bIK/Fy8gSJiBOoBGfjCp6oib3CtK5laT8OdoQU+LeVSY8kyd7rp8ThjFxnuLe5VuIwup+BO0myDj8XTIN1rq54jhC5xa0Cc9QQI7UzcXy/49VTIIKhSVCAiIgIiICIiDJEUSglERAREQSgUKUGSseB8cxGCqCthazqTxmWmzhs9ps8dCCqwFSg+8eifrpw9QBnEaRovyNWkC6mermCXM8OYdy+ksxbK9MVsNWZWYcnMcCPMWnoV+P1t8N4nWwz/AGmHrPpOtem4tmLwYzHQoP1ZWpPmdvOeq8HFzrloBFiQfivifC/XDj6cCu2liANXNLHn/sy3/wArp8F65sM8D2+Fq03a8pbVb59l3uKDuH0OYWg+IjzCq8XwYu7SrcL6yuGvt7f2c/mp1PeQIVgz0z4cR/qFEA9SPiEFdV4XyCS378VoYnDiYFvuyt+IelPDSBOOomNnF3uAXN8Q9N+HgnlrF/8Axpvz8QB70GNajmPuVX4ikMiYOgnzIE3VZjfT+nlTw7nHd7g3xgSucx3pViKsgFrG7NHzMlBuekBFy5zeYiDBEkggX/MOXlHmuaeZNlD3EmSSSdTcqEEFQiICIiAiIgIiIJKhEQFIUIgyREQFKhEEoiIEpKIgmVEoiBKSoRBMqERARFEoJWJREBERAREQEREBERAREQEREGSIiAiIgIFKICIiCEREBERAREQYoiICIiAiIgIiICIiAiIg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90" name="Picture 18" descr="http://www.mikesastrophotos.com/wp-content/uploads/2013/06/20130617-half-moon-2400x24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2060848"/>
            <a:ext cx="2049688" cy="2049688"/>
          </a:xfrm>
          <a:prstGeom prst="rect">
            <a:avLst/>
          </a:prstGeom>
          <a:noFill/>
        </p:spPr>
      </p:pic>
      <p:pic>
        <p:nvPicPr>
          <p:cNvPr id="3094" name="Picture 22" descr="http://www.wallcoo.net/photography/fruit_apple/images/fruit_apple_apple-tree_wallpaper_Vol_014_SN0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1916832"/>
            <a:ext cx="2208245" cy="1656184"/>
          </a:xfrm>
          <a:prstGeom prst="rect">
            <a:avLst/>
          </a:prstGeom>
          <a:noFill/>
        </p:spPr>
      </p:pic>
      <p:pic>
        <p:nvPicPr>
          <p:cNvPr id="3098" name="Picture 26" descr="http://3.bp.blogspot.com/-qsqL53jPZsU/TtOUmpW4iAI/AAAAAAAAARw/vPbRL1CNs6s/s1600/Image073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688" y="3645024"/>
            <a:ext cx="1512168" cy="2016224"/>
          </a:xfrm>
          <a:prstGeom prst="rect">
            <a:avLst/>
          </a:prstGeom>
          <a:noFill/>
        </p:spPr>
      </p:pic>
      <p:pic>
        <p:nvPicPr>
          <p:cNvPr id="3100" name="Picture 28" descr="http://i.dailymail.co.uk/i/pix/2014/03/23/article-2587456-1C65E47100000578-627_306x28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5733256"/>
            <a:ext cx="1006946" cy="941133"/>
          </a:xfrm>
          <a:prstGeom prst="rect">
            <a:avLst/>
          </a:prstGeom>
          <a:noFill/>
        </p:spPr>
      </p:pic>
      <p:pic>
        <p:nvPicPr>
          <p:cNvPr id="22" name="Picture 28" descr="http://i.dailymail.co.uk/i/pix/2014/03/23/article-2587456-1C65E47100000578-627_306x28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59632" y="5733256"/>
            <a:ext cx="1006946" cy="941133"/>
          </a:xfrm>
          <a:prstGeom prst="rect">
            <a:avLst/>
          </a:prstGeom>
          <a:noFill/>
        </p:spPr>
      </p:pic>
      <p:pic>
        <p:nvPicPr>
          <p:cNvPr id="3104" name="Picture 32" descr="https://encrypted-tbn3.gstatic.com/images?q=tbn:ANd9GcRR4r2ritmSLruecuWlpyzoL4kMtBAPRL0gwGOreijSlThA-K3aZQ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63888" y="4509120"/>
            <a:ext cx="2171700" cy="2105026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508104" y="1447214"/>
            <a:ext cx="3380589" cy="49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48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844824"/>
            <a:ext cx="7573242" cy="2700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0838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4525962"/>
          </a:xfrm>
        </p:spPr>
        <p:txBody>
          <a:bodyPr/>
          <a:lstStyle/>
          <a:p>
            <a:pPr>
              <a:buNone/>
            </a:pPr>
            <a:r>
              <a:rPr lang="en-GB" sz="2600" u="sng" dirty="0" smtClean="0"/>
              <a:t>Your task:</a:t>
            </a:r>
          </a:p>
          <a:p>
            <a:pPr>
              <a:buNone/>
            </a:pPr>
            <a:r>
              <a:rPr lang="en-GB" sz="2600" dirty="0" smtClean="0"/>
              <a:t>1. Take a bottle and fill it with 1/5 water.</a:t>
            </a:r>
          </a:p>
          <a:p>
            <a:pPr>
              <a:buNone/>
            </a:pPr>
            <a:r>
              <a:rPr lang="en-GB" sz="2600" b="1" dirty="0" smtClean="0"/>
              <a:t>What do you need to know to be able to do this?</a:t>
            </a:r>
          </a:p>
          <a:p>
            <a:pPr>
              <a:buNone/>
            </a:pPr>
            <a:endParaRPr lang="en-GB" sz="2600" dirty="0" smtClean="0"/>
          </a:p>
          <a:p>
            <a:pPr>
              <a:buNone/>
            </a:pPr>
            <a:r>
              <a:rPr lang="en-GB" sz="2600" dirty="0" smtClean="0"/>
              <a:t>2. Fill another bottle to a different unit fraction?</a:t>
            </a:r>
          </a:p>
          <a:p>
            <a:pPr>
              <a:buNone/>
            </a:pPr>
            <a:r>
              <a:rPr lang="en-GB" sz="2600" b="1" dirty="0" smtClean="0"/>
              <a:t>What do you need to know to be able to do this?</a:t>
            </a:r>
          </a:p>
          <a:p>
            <a:pPr>
              <a:buNone/>
            </a:pPr>
            <a:endParaRPr lang="en-GB" sz="2600" dirty="0" smtClean="0"/>
          </a:p>
          <a:p>
            <a:pPr>
              <a:buNone/>
            </a:pPr>
            <a:r>
              <a:rPr lang="en-GB" sz="2600" dirty="0" smtClean="0"/>
              <a:t>3. Repeat.</a:t>
            </a:r>
          </a:p>
          <a:p>
            <a:pPr>
              <a:buNone/>
            </a:pPr>
            <a:endParaRPr lang="en-GB" sz="2600" dirty="0" smtClean="0"/>
          </a:p>
          <a:p>
            <a:pPr>
              <a:buNone/>
            </a:pPr>
            <a:r>
              <a:rPr lang="en-GB" sz="2600" dirty="0" smtClean="0"/>
              <a:t>4. Order these unit fractions from smallest to biggest.</a:t>
            </a:r>
          </a:p>
          <a:p>
            <a:pPr>
              <a:buNone/>
            </a:pPr>
            <a:r>
              <a:rPr lang="en-GB" sz="2600" b="1" dirty="0" smtClean="0"/>
              <a:t>What do you notice about unit fractions?</a:t>
            </a:r>
            <a:endParaRPr lang="en-GB" sz="26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/>
              <a:t>CONCRETE</a:t>
            </a:r>
            <a:endParaRPr lang="en-GB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592" y="463635"/>
            <a:ext cx="6587695" cy="6178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6588224" y="1844824"/>
            <a:ext cx="25557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2400" dirty="0" smtClean="0">
                <a:latin typeface="+mn-lt"/>
              </a:rPr>
              <a:t>These can also be used for decimals and percentages and </a:t>
            </a:r>
          </a:p>
          <a:p>
            <a:pPr eaLnBrk="1" hangingPunct="1"/>
            <a:r>
              <a:rPr lang="en-GB" altLang="en-US" sz="2400" dirty="0" smtClean="0">
                <a:latin typeface="+mn-lt"/>
              </a:rPr>
              <a:t>exploring the relationships between these three concepts.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88640"/>
            <a:ext cx="3809524" cy="30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88640"/>
            <a:ext cx="2880320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212976"/>
            <a:ext cx="3756842" cy="2565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AutoShape 6" descr="https://s-media-cache-ak0.pinimg.com/564x/86/81/14/8681146690871f5df16ac90a00c946d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0" name="Picture 8" descr="https://s-media-cache-ak0.pinimg.com/564x/86/81/14/8681146690871f5df16ac90a00c946d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3501008"/>
            <a:ext cx="4534729" cy="31196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924800" cy="792088"/>
          </a:xfrm>
        </p:spPr>
        <p:txBody>
          <a:bodyPr/>
          <a:lstStyle/>
          <a:p>
            <a:r>
              <a:rPr lang="en-GB" dirty="0"/>
              <a:t>Deepening learning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5821"/>
            <a:ext cx="7920880" cy="6526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25667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652120" y="274638"/>
            <a:ext cx="30346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                              </a:t>
            </a:r>
            <a:r>
              <a:rPr lang="en-GB" u="sng" dirty="0" smtClean="0"/>
              <a:t>PICTORAL</a:t>
            </a:r>
            <a:endParaRPr lang="en-GB" u="sng" dirty="0"/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85715" cy="4219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4365104"/>
            <a:ext cx="5099863" cy="2269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916832"/>
            <a:ext cx="4235471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6632"/>
            <a:ext cx="7725550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412013"/>
            <a:ext cx="2273441" cy="2790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4128" y="1520788"/>
            <a:ext cx="3143250" cy="2476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78746" y="4365104"/>
            <a:ext cx="5688632" cy="2094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406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/>
              <a:t>PICTORIAL AND ABSTRACT</a:t>
            </a:r>
            <a:endParaRPr lang="en-GB" u="sng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971226" y="917206"/>
            <a:ext cx="5489579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ABSTRACT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63855" y="1492266"/>
            <a:ext cx="5536368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8304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01625"/>
            <a:ext cx="7924800" cy="607095"/>
          </a:xfrm>
        </p:spPr>
        <p:txBody>
          <a:bodyPr>
            <a:normAutofit fontScale="90000"/>
          </a:bodyPr>
          <a:lstStyle/>
          <a:p>
            <a:r>
              <a:rPr lang="en-GB" dirty="0"/>
              <a:t>3 interpretations of fractions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u="sng" dirty="0"/>
              <a:t>1) Fractions as numbers in </a:t>
            </a:r>
            <a:r>
              <a:rPr lang="en-GB" sz="2800" b="1" u="sng" dirty="0" smtClean="0"/>
              <a:t>themselves</a:t>
            </a:r>
          </a:p>
          <a:p>
            <a:pPr marL="0" indent="0">
              <a:buNone/>
            </a:pPr>
            <a:endParaRPr lang="en-GB" sz="2800" dirty="0" smtClean="0"/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b="1" u="sng" dirty="0" smtClean="0"/>
              <a:t>2</a:t>
            </a:r>
            <a:r>
              <a:rPr lang="en-GB" sz="2800" b="1" u="sng" dirty="0"/>
              <a:t>) Fractions as operators on a set</a:t>
            </a:r>
          </a:p>
          <a:p>
            <a:pPr marL="109537" indent="0">
              <a:buNone/>
            </a:pPr>
            <a:endParaRPr lang="en-GB" sz="2800" b="1" u="sng" dirty="0" smtClean="0"/>
          </a:p>
          <a:p>
            <a:pPr marL="109537" indent="0">
              <a:buNone/>
            </a:pPr>
            <a:endParaRPr lang="en-GB" sz="2800" b="1" u="sng" dirty="0"/>
          </a:p>
          <a:p>
            <a:pPr marL="0" indent="0">
              <a:buNone/>
            </a:pPr>
            <a:r>
              <a:rPr lang="en-GB" sz="2800" b="1" u="sng" dirty="0"/>
              <a:t>3) Fractions as quotients in division</a:t>
            </a:r>
          </a:p>
          <a:p>
            <a:pPr>
              <a:buFont typeface="Arial" pitchFamily="34" charset="0"/>
              <a:buChar char="•"/>
            </a:pPr>
            <a:endParaRPr lang="en-GB" sz="2800" dirty="0"/>
          </a:p>
          <a:p>
            <a:pPr>
              <a:buFont typeface="Arial" pitchFamily="34" charset="0"/>
              <a:buChar char="•"/>
            </a:pPr>
            <a:endParaRPr lang="en-GB" sz="2800" dirty="0"/>
          </a:p>
          <a:p>
            <a:pPr>
              <a:buFont typeface="Arial" pitchFamily="34" charset="0"/>
              <a:buChar char="•"/>
            </a:pPr>
            <a:endParaRPr lang="en-GB" sz="2400" dirty="0"/>
          </a:p>
          <a:p>
            <a:pPr lvl="1">
              <a:buFont typeface="Arial" pitchFamily="34" charset="0"/>
              <a:buChar char="•"/>
            </a:pPr>
            <a:endParaRPr lang="en-GB" sz="2400" dirty="0"/>
          </a:p>
          <a:p>
            <a:pPr lvl="1">
              <a:buFont typeface="Arial" pitchFamily="34" charset="0"/>
              <a:buChar char="•"/>
            </a:pPr>
            <a:endParaRPr lang="en-GB" sz="2400" dirty="0"/>
          </a:p>
          <a:p>
            <a:pPr lvl="1">
              <a:buFont typeface="Arial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09528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680224"/>
            <a:ext cx="7924800" cy="630099"/>
          </a:xfrm>
        </p:spPr>
        <p:txBody>
          <a:bodyPr>
            <a:normAutofit fontScale="90000"/>
          </a:bodyPr>
          <a:lstStyle/>
          <a:p>
            <a:pPr marL="0" indent="0"/>
            <a:r>
              <a:rPr lang="en-GB" sz="4400" u="sng" dirty="0"/>
              <a:t>Fractions as numbers in themselves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1691680" y="2286685"/>
            <a:ext cx="561662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1691680" y="2142669"/>
            <a:ext cx="0" cy="2880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7299979" y="2142669"/>
            <a:ext cx="0" cy="2880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507976" y="245054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124600" y="245054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5</a:t>
            </a: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2784242" y="2142669"/>
            <a:ext cx="0" cy="2880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608863" y="245054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1</a:t>
            </a:r>
          </a:p>
        </p:txBody>
      </p:sp>
      <p:cxnSp>
        <p:nvCxnSpPr>
          <p:cNvPr id="15" name="Straight Connector 14"/>
          <p:cNvCxnSpPr/>
          <p:nvPr/>
        </p:nvCxnSpPr>
        <p:spPr>
          <a:xfrm flipV="1">
            <a:off x="3883283" y="2142669"/>
            <a:ext cx="0" cy="2880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707904" y="245054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2</a:t>
            </a:r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5035411" y="2142669"/>
            <a:ext cx="0" cy="2880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860032" y="245054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3</a:t>
            </a:r>
          </a:p>
        </p:txBody>
      </p:sp>
      <p:cxnSp>
        <p:nvCxnSpPr>
          <p:cNvPr id="19" name="Straight Connector 18"/>
          <p:cNvCxnSpPr/>
          <p:nvPr/>
        </p:nvCxnSpPr>
        <p:spPr>
          <a:xfrm flipV="1">
            <a:off x="6187539" y="2142669"/>
            <a:ext cx="0" cy="2880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012160" y="245054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2236843" y="3026338"/>
            <a:ext cx="4536504" cy="15173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i="1" dirty="0">
                <a:latin typeface="Gill Sans MT" panose="020B0502020104020203" pitchFamily="34" charset="0"/>
              </a:rPr>
              <a:t>Can you mark the number ½ on this number line?</a:t>
            </a:r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580113" y="4596235"/>
            <a:ext cx="7839758" cy="15173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>
                <a:latin typeface="Gill Sans MT" panose="020B0502020104020203" pitchFamily="34" charset="0"/>
              </a:rPr>
              <a:t>What misconception might arise here?</a:t>
            </a:r>
          </a:p>
          <a:p>
            <a:pPr algn="l"/>
            <a:endParaRPr lang="en-GB" sz="2800" dirty="0">
              <a:latin typeface="Gill Sans MT" panose="020B0502020104020203" pitchFamily="34" charset="0"/>
            </a:endParaRPr>
          </a:p>
          <a:p>
            <a:pPr algn="l"/>
            <a:r>
              <a:rPr lang="en-GB" sz="2800" dirty="0">
                <a:latin typeface="Gill Sans MT" panose="020B0502020104020203" pitchFamily="34" charset="0"/>
              </a:rPr>
              <a:t>Why? (Can you relate it to fractions as numbers in themselves vs fractions as operators on a set?)</a:t>
            </a:r>
          </a:p>
        </p:txBody>
      </p:sp>
    </p:spTree>
    <p:extLst>
      <p:ext uri="{BB962C8B-B14F-4D97-AF65-F5344CB8AC3E}">
        <p14:creationId xmlns:p14="http://schemas.microsoft.com/office/powerpoint/2010/main" val="3216678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3528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4400" u="sng" dirty="0"/>
              <a:t>Fractions as operators on a set</a:t>
            </a:r>
            <a:br>
              <a:rPr lang="en-GB" sz="4400" u="sng" dirty="0"/>
            </a:br>
            <a:endParaRPr lang="en-GB" dirty="0"/>
          </a:p>
        </p:txBody>
      </p:sp>
      <p:pic>
        <p:nvPicPr>
          <p:cNvPr id="4" name="Picture 28" descr="http://i.dailymail.co.uk/i/pix/2014/03/23/article-2587456-1C65E47100000578-627_306x28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8434" y="3712747"/>
            <a:ext cx="67132" cy="62744"/>
          </a:xfrm>
          <a:prstGeom prst="rect">
            <a:avLst/>
          </a:prstGeom>
          <a:noFill/>
        </p:spPr>
      </p:pic>
      <p:pic>
        <p:nvPicPr>
          <p:cNvPr id="5" name="Picture 28" descr="http://i.dailymail.co.uk/i/pix/2014/03/23/article-2587456-1C65E47100000578-627_306x2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2985" y="2996952"/>
            <a:ext cx="1006946" cy="941133"/>
          </a:xfrm>
          <a:prstGeom prst="rect">
            <a:avLst/>
          </a:prstGeom>
          <a:noFill/>
        </p:spPr>
      </p:pic>
      <p:pic>
        <p:nvPicPr>
          <p:cNvPr id="6" name="Picture 28" descr="http://i.dailymail.co.uk/i/pix/2014/03/23/article-2587456-1C65E47100000578-627_306x2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996951"/>
            <a:ext cx="1006946" cy="941133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999205"/>
            <a:ext cx="4847604" cy="1890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684470" y="5013176"/>
                <a:ext cx="4488729" cy="9785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0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1" i="1"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GB" sz="4000" b="1" i="1"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GB" sz="4000" dirty="0"/>
                  <a:t> of the 28 children</a:t>
                </a: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4470" y="5013176"/>
                <a:ext cx="4488729" cy="978538"/>
              </a:xfrm>
              <a:prstGeom prst="rect">
                <a:avLst/>
              </a:prstGeom>
              <a:blipFill rotWithShape="1">
                <a:blip r:embed="rId4"/>
                <a:stretch>
                  <a:fillRect r="-3528" b="-111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52372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559333"/>
            <a:ext cx="7128792" cy="607095"/>
          </a:xfrm>
        </p:spPr>
        <p:txBody>
          <a:bodyPr>
            <a:normAutofit fontScale="90000"/>
          </a:bodyPr>
          <a:lstStyle/>
          <a:p>
            <a:pPr marL="0" indent="0"/>
            <a:r>
              <a:rPr lang="en-GB" sz="4400" u="sng" dirty="0"/>
              <a:t>Fractions as quotients in </a:t>
            </a:r>
            <a:r>
              <a:rPr lang="en-GB" sz="4400" u="sng" dirty="0" smtClean="0"/>
              <a:t>division (year 6 only)</a:t>
            </a:r>
            <a:endParaRPr lang="en-GB" sz="4400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2924944"/>
            <a:ext cx="4772167" cy="38164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647604"/>
            <a:ext cx="7776864" cy="942650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611560" y="2590254"/>
            <a:ext cx="9361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38765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2536" y="811062"/>
            <a:ext cx="8277825" cy="418690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67544" y="487896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One</a:t>
            </a:r>
            <a:r>
              <a:rPr lang="en-GB" sz="3600" dirty="0" smtClean="0"/>
              <a:t> </a:t>
            </a:r>
            <a:endParaRPr lang="en-GB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3908436" y="4849261"/>
            <a:ext cx="15472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Tenths</a:t>
            </a:r>
            <a:endParaRPr lang="en-GB" sz="3200" dirty="0"/>
          </a:p>
        </p:txBody>
      </p:sp>
      <p:sp>
        <p:nvSpPr>
          <p:cNvPr id="13" name="TextBox 12"/>
          <p:cNvSpPr txBox="1"/>
          <p:nvPr/>
        </p:nvSpPr>
        <p:spPr>
          <a:xfrm>
            <a:off x="6615744" y="2060848"/>
            <a:ext cx="25282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Hundredths</a:t>
            </a:r>
            <a:endParaRPr lang="en-GB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6439712" y="5022197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Thousandths</a:t>
            </a:r>
            <a:endParaRPr lang="en-GB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5652120" y="5877272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Decimals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57339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Pictorial decimals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346" y="1417638"/>
            <a:ext cx="7569308" cy="4405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9075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mtClean="0"/>
              <a:t>Support them with their weekly maths homework.</a:t>
            </a:r>
          </a:p>
          <a:p>
            <a:r>
              <a:rPr lang="en-GB" altLang="en-US" smtClean="0"/>
              <a:t>Practice their times tables at home with them regularly.</a:t>
            </a:r>
          </a:p>
          <a:p>
            <a:r>
              <a:rPr lang="en-GB" altLang="en-US" smtClean="0"/>
              <a:t>Encourage them to use their maths skill in the real world including shopping, telling the time and sharing.</a:t>
            </a:r>
          </a:p>
          <a:p>
            <a:r>
              <a:rPr lang="en-GB" altLang="en-US" smtClean="0"/>
              <a:t>Have a positive attitude towards maths.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GB" dirty="0" smtClean="0"/>
              <a:t>How can you help your child at home?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11374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Help your children at home by counting</a:t>
            </a:r>
            <a:endParaRPr lang="en-GB" dirty="0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556792"/>
            <a:ext cx="7857437" cy="2624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4" descr="http://cdn.turtlediary.com/lesson/decimal-number-line/000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524" y="4797152"/>
            <a:ext cx="8196044" cy="14100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3252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Times tables Rock Stars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07285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altLang="en-US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187624" y="2204864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>Do you have any questions?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82490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436</TotalTime>
  <Words>478</Words>
  <Application>Microsoft Office PowerPoint</Application>
  <PresentationFormat>On-screen Show (4:3)</PresentationFormat>
  <Paragraphs>81</Paragraphs>
  <Slides>27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Arial</vt:lpstr>
      <vt:lpstr>Calibri</vt:lpstr>
      <vt:lpstr>Cambria Math</vt:lpstr>
      <vt:lpstr>Gill Sans MT</vt:lpstr>
      <vt:lpstr>Lucida Sans Unicode</vt:lpstr>
      <vt:lpstr>Verdana</vt:lpstr>
      <vt:lpstr>Wingdings 2</vt:lpstr>
      <vt:lpstr>Wingdings 3</vt:lpstr>
      <vt:lpstr>Concourse</vt:lpstr>
      <vt:lpstr>Maths at ST STEPHEN’S</vt:lpstr>
      <vt:lpstr>Our aim...</vt:lpstr>
      <vt:lpstr>Our maths approach is…..</vt:lpstr>
      <vt:lpstr>PowerPoint Presentation</vt:lpstr>
      <vt:lpstr>PowerPoint Presentation</vt:lpstr>
      <vt:lpstr>PowerPoint Presentation</vt:lpstr>
      <vt:lpstr>PowerPoint Presentation</vt:lpstr>
      <vt:lpstr>What is a fraction?</vt:lpstr>
      <vt:lpstr>PowerPoint Presentation</vt:lpstr>
      <vt:lpstr>CONCRETE</vt:lpstr>
      <vt:lpstr>PowerPoint Presentation</vt:lpstr>
      <vt:lpstr>PowerPoint Presentation</vt:lpstr>
      <vt:lpstr>Deepening learning</vt:lpstr>
      <vt:lpstr>                              PICTORAL</vt:lpstr>
      <vt:lpstr>PowerPoint Presentation</vt:lpstr>
      <vt:lpstr>PICTORIAL AND ABSTRACT</vt:lpstr>
      <vt:lpstr>ABSTRACT</vt:lpstr>
      <vt:lpstr>3 interpretations of fractions</vt:lpstr>
      <vt:lpstr>Fractions as numbers in themselves</vt:lpstr>
      <vt:lpstr>Fractions as operators on a set </vt:lpstr>
      <vt:lpstr>Fractions as quotients in division (year 6 only)</vt:lpstr>
      <vt:lpstr>PowerPoint Presentation</vt:lpstr>
      <vt:lpstr>Pictorial decimals</vt:lpstr>
      <vt:lpstr>How can you help your child at home?</vt:lpstr>
      <vt:lpstr>Help your children at home by counting</vt:lpstr>
      <vt:lpstr>Times tables Rock Stars</vt:lpstr>
      <vt:lpstr>Do you have any questions?</vt:lpstr>
    </vt:vector>
  </TitlesOfParts>
  <Company>TWS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at ST STEPHEN’S</dc:title>
  <dc:creator>David Payne</dc:creator>
  <cp:lastModifiedBy>Kerry Coote</cp:lastModifiedBy>
  <cp:revision>58</cp:revision>
  <dcterms:created xsi:type="dcterms:W3CDTF">2015-06-09T12:02:19Z</dcterms:created>
  <dcterms:modified xsi:type="dcterms:W3CDTF">2019-01-30T11:32:25Z</dcterms:modified>
</cp:coreProperties>
</file>