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handoutMasterIdLst>
    <p:handoutMasterId r:id="rId14"/>
  </p:handoutMasterIdLst>
  <p:sldIdLst>
    <p:sldId id="256" r:id="rId2"/>
    <p:sldId id="257" r:id="rId3"/>
    <p:sldId id="268" r:id="rId4"/>
    <p:sldId id="269" r:id="rId5"/>
    <p:sldId id="270" r:id="rId6"/>
    <p:sldId id="273" r:id="rId7"/>
    <p:sldId id="271" r:id="rId8"/>
    <p:sldId id="272" r:id="rId9"/>
    <p:sldId id="275" r:id="rId10"/>
    <p:sldId id="276" r:id="rId11"/>
    <p:sldId id="259" r:id="rId12"/>
    <p:sldId id="274" r:id="rId13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8AEC06-23A7-4172-8167-9B2D992CCD43}" type="datetimeFigureOut">
              <a:rPr lang="en-GB" smtClean="0"/>
              <a:pPr/>
              <a:t>23/09/2018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FFC33E-A96F-487C-B511-8F76AEC3F9F6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76C3E0B-BEB5-4E48-87C5-21F1DB784DDB}" type="datetimeFigureOut">
              <a:rPr lang="en-GB" smtClean="0"/>
              <a:pPr/>
              <a:t>23/09/2018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36494A9-8233-4FFA-8427-128D33D6C85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76C3E0B-BEB5-4E48-87C5-21F1DB784DDB}" type="datetimeFigureOut">
              <a:rPr lang="en-GB" smtClean="0"/>
              <a:pPr/>
              <a:t>23/09/2018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6494A9-8233-4FFA-8427-128D33D6C85D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76C3E0B-BEB5-4E48-87C5-21F1DB784DDB}" type="datetimeFigureOut">
              <a:rPr lang="en-GB" smtClean="0"/>
              <a:pPr/>
              <a:t>23/09/2018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6494A9-8233-4FFA-8427-128D33D6C85D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76C3E0B-BEB5-4E48-87C5-21F1DB784DDB}" type="datetimeFigureOut">
              <a:rPr lang="en-GB" smtClean="0"/>
              <a:pPr/>
              <a:t>23/09/2018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6494A9-8233-4FFA-8427-128D33D6C85D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76C3E0B-BEB5-4E48-87C5-21F1DB784DDB}" type="datetimeFigureOut">
              <a:rPr lang="en-GB" smtClean="0"/>
              <a:pPr/>
              <a:t>23/09/2018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6494A9-8233-4FFA-8427-128D33D6C85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76C3E0B-BEB5-4E48-87C5-21F1DB784DDB}" type="datetimeFigureOut">
              <a:rPr lang="en-GB" smtClean="0"/>
              <a:pPr/>
              <a:t>23/09/2018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6494A9-8233-4FFA-8427-128D33D6C85D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76C3E0B-BEB5-4E48-87C5-21F1DB784DDB}" type="datetimeFigureOut">
              <a:rPr lang="en-GB" smtClean="0"/>
              <a:pPr/>
              <a:t>23/09/2018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6494A9-8233-4FFA-8427-128D33D6C85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476C3E0B-BEB5-4E48-87C5-21F1DB784DDB}" type="datetimeFigureOut">
              <a:rPr lang="en-GB" smtClean="0"/>
              <a:pPr/>
              <a:t>23/09/2018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6494A9-8233-4FFA-8427-128D33D6C85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76C3E0B-BEB5-4E48-87C5-21F1DB784DDB}" type="datetimeFigureOut">
              <a:rPr lang="en-GB" smtClean="0"/>
              <a:pPr/>
              <a:t>23/09/2018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36494A9-8233-4FFA-8427-128D33D6C85D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76C3E0B-BEB5-4E48-87C5-21F1DB784DDB}" type="datetimeFigureOut">
              <a:rPr lang="en-GB" smtClean="0"/>
              <a:pPr/>
              <a:t>23/09/2018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6494A9-8233-4FFA-8427-128D33D6C85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76C3E0B-BEB5-4E48-87C5-21F1DB784DDB}" type="datetimeFigureOut">
              <a:rPr lang="en-GB" smtClean="0"/>
              <a:pPr/>
              <a:t>23/09/2018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36494A9-8233-4FFA-8427-128D33D6C85D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476C3E0B-BEB5-4E48-87C5-21F1DB784DDB}" type="datetimeFigureOut">
              <a:rPr lang="en-GB" smtClean="0"/>
              <a:pPr/>
              <a:t>23/09/2018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836494A9-8233-4FFA-8427-128D33D6C85D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512" y="188640"/>
            <a:ext cx="8748464" cy="532359"/>
          </a:xfrm>
        </p:spPr>
        <p:txBody>
          <a:bodyPr>
            <a:normAutofit fontScale="90000"/>
          </a:bodyPr>
          <a:lstStyle/>
          <a:p>
            <a:r>
              <a:rPr lang="en-GB" sz="4000" b="1" dirty="0" smtClean="0"/>
              <a:t>Maths at </a:t>
            </a:r>
            <a:r>
              <a:rPr lang="en-GB" sz="4000" dirty="0" smtClean="0"/>
              <a:t>St Stephen’s Junior School</a:t>
            </a:r>
            <a:endParaRPr lang="en-GB" sz="4000" b="1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1115616" y="3861048"/>
            <a:ext cx="6656784" cy="1224136"/>
          </a:xfrm>
        </p:spPr>
        <p:txBody>
          <a:bodyPr>
            <a:normAutofit/>
          </a:bodyPr>
          <a:lstStyle/>
          <a:p>
            <a:r>
              <a:rPr lang="en-GB" dirty="0" smtClean="0"/>
              <a:t>How has this calculation been solved?</a:t>
            </a:r>
          </a:p>
          <a:p>
            <a:r>
              <a:rPr lang="en-GB" dirty="0" smtClean="0"/>
              <a:t>What has the child done?</a:t>
            </a:r>
          </a:p>
        </p:txBody>
      </p:sp>
      <p:pic>
        <p:nvPicPr>
          <p:cNvPr id="5" name="Picture 4" descr="IMG_187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19872" y="980728"/>
            <a:ext cx="1936215" cy="25922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88767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052736"/>
            <a:ext cx="8388424" cy="3579849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en-GB" sz="3200" dirty="0" smtClean="0"/>
              <a:t>To help you to understand what your child experiences every day in maths.</a:t>
            </a:r>
          </a:p>
          <a:p>
            <a:pPr>
              <a:buFont typeface="Arial" pitchFamily="34" charset="0"/>
              <a:buChar char="•"/>
            </a:pPr>
            <a:r>
              <a:rPr lang="en-GB" sz="3200" dirty="0" smtClean="0"/>
              <a:t>To help you how your child will learn addition and subtraction.</a:t>
            </a:r>
          </a:p>
          <a:p>
            <a:pPr>
              <a:buFont typeface="Arial" pitchFamily="34" charset="0"/>
              <a:buChar char="•"/>
            </a:pPr>
            <a:r>
              <a:rPr lang="en-GB" sz="3200" dirty="0" smtClean="0"/>
              <a:t>To help you to support your child with their maths at home.</a:t>
            </a:r>
            <a:endParaRPr lang="en-GB" sz="32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3024336" cy="548640"/>
          </a:xfrm>
        </p:spPr>
        <p:txBody>
          <a:bodyPr>
            <a:noAutofit/>
          </a:bodyPr>
          <a:lstStyle/>
          <a:p>
            <a:r>
              <a:rPr lang="en-GB" sz="4000" b="1" dirty="0" smtClean="0"/>
              <a:t>Our aim...</a:t>
            </a:r>
            <a:endParaRPr lang="en-GB" sz="4000" b="1" dirty="0"/>
          </a:p>
        </p:txBody>
      </p:sp>
    </p:spTree>
    <p:extLst>
      <p:ext uri="{BB962C8B-B14F-4D97-AF65-F5344CB8AC3E}">
        <p14:creationId xmlns="" xmlns:p14="http://schemas.microsoft.com/office/powerpoint/2010/main" val="4134462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3200" dirty="0" smtClean="0"/>
              <a:t>A mastery approach.</a:t>
            </a:r>
          </a:p>
          <a:p>
            <a:r>
              <a:rPr lang="en-GB" sz="3200" dirty="0" smtClean="0"/>
              <a:t>A split lesson.</a:t>
            </a:r>
          </a:p>
          <a:p>
            <a:r>
              <a:rPr lang="en-GB" sz="3200" dirty="0" smtClean="0"/>
              <a:t>A CPA (concrete, pictorial, abstract) approach.</a:t>
            </a:r>
          </a:p>
          <a:p>
            <a:r>
              <a:rPr lang="en-GB" sz="3200" dirty="0" smtClean="0"/>
              <a:t>Try it, use it, prove it.</a:t>
            </a:r>
          </a:p>
          <a:p>
            <a:r>
              <a:rPr lang="en-GB" sz="3200" dirty="0" smtClean="0"/>
              <a:t>We assess the children during the lesson using hinge questions and answer stations.</a:t>
            </a:r>
          </a:p>
          <a:p>
            <a:r>
              <a:rPr lang="en-GB" sz="3200" dirty="0" smtClean="0"/>
              <a:t>How do you know?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 smtClean="0"/>
              <a:t>Our maths approach is…..</a:t>
            </a:r>
            <a:endParaRPr lang="en-GB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           </a:t>
            </a:r>
            <a:r>
              <a:rPr lang="en-GB" sz="4400" dirty="0" smtClean="0"/>
              <a:t>157,903 + 15,024 =</a:t>
            </a:r>
            <a:endParaRPr lang="en-GB" dirty="0" smtClean="0"/>
          </a:p>
          <a:p>
            <a:pPr>
              <a:buNone/>
            </a:pPr>
            <a:r>
              <a:rPr lang="en-GB" dirty="0" smtClean="0"/>
              <a:t> </a:t>
            </a:r>
          </a:p>
          <a:p>
            <a:pPr>
              <a:buNone/>
            </a:pPr>
            <a:r>
              <a:rPr lang="en-GB" dirty="0" smtClean="0"/>
              <a:t>A. 172,927 </a:t>
            </a:r>
          </a:p>
          <a:p>
            <a:pPr>
              <a:buNone/>
            </a:pPr>
            <a:r>
              <a:rPr lang="en-GB" dirty="0" smtClean="0"/>
              <a:t>B. 308,143 </a:t>
            </a:r>
          </a:p>
          <a:p>
            <a:pPr>
              <a:buNone/>
            </a:pPr>
            <a:r>
              <a:rPr lang="en-GB" dirty="0" smtClean="0"/>
              <a:t>C. 162,927</a:t>
            </a:r>
          </a:p>
          <a:p>
            <a:pPr>
              <a:buNone/>
            </a:pPr>
            <a:r>
              <a:rPr lang="en-GB" dirty="0" smtClean="0"/>
              <a:t>D. Not sure yet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What does a hinge question look like?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95536" y="620688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en-GB" dirty="0" smtClean="0"/>
              <a:t> </a:t>
            </a:r>
            <a:r>
              <a:rPr lang="en-GB" sz="4400" dirty="0" smtClean="0"/>
              <a:t>157,903 + 15,024 =</a:t>
            </a:r>
            <a:endParaRPr lang="en-GB" dirty="0" smtClean="0"/>
          </a:p>
          <a:p>
            <a:pPr>
              <a:buNone/>
            </a:pPr>
            <a:r>
              <a:rPr lang="en-GB" dirty="0" smtClean="0"/>
              <a:t> </a:t>
            </a:r>
          </a:p>
          <a:p>
            <a:pPr>
              <a:buNone/>
            </a:pPr>
            <a:r>
              <a:rPr lang="en-GB" dirty="0" smtClean="0"/>
              <a:t>A. 172,927 (correct answer)</a:t>
            </a:r>
          </a:p>
          <a:p>
            <a:pPr>
              <a:buNone/>
            </a:pPr>
            <a:r>
              <a:rPr lang="en-GB" dirty="0" smtClean="0"/>
              <a:t>B. 308,143 (incorrect place value columns)</a:t>
            </a:r>
          </a:p>
          <a:p>
            <a:pPr>
              <a:buNone/>
            </a:pPr>
            <a:r>
              <a:rPr lang="en-GB" dirty="0" smtClean="0"/>
              <a:t>C. 162,927 (incorrect carrying)</a:t>
            </a:r>
          </a:p>
          <a:p>
            <a:pPr>
              <a:buNone/>
            </a:pPr>
            <a:r>
              <a:rPr lang="en-GB" dirty="0" smtClean="0"/>
              <a:t>D. Not sure yet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131840" y="5877272"/>
            <a:ext cx="6552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Why are they useful during a lesson?</a:t>
            </a:r>
            <a:endParaRPr lang="en-GB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en-GB" u="sng" dirty="0" smtClean="0"/>
              <a:t>Try it</a:t>
            </a:r>
          </a:p>
          <a:p>
            <a:pPr>
              <a:buNone/>
            </a:pPr>
            <a:r>
              <a:rPr lang="en-GB" dirty="0" smtClean="0"/>
              <a:t>1.        ?   = 123,084 + 28,187</a:t>
            </a:r>
          </a:p>
          <a:p>
            <a:pPr>
              <a:buNone/>
            </a:pPr>
            <a:endParaRPr lang="en-GB" u="sng" dirty="0" smtClean="0"/>
          </a:p>
          <a:p>
            <a:pPr>
              <a:buNone/>
            </a:pPr>
            <a:r>
              <a:rPr lang="en-GB" u="sng" dirty="0" smtClean="0"/>
              <a:t>Use it</a:t>
            </a:r>
          </a:p>
          <a:p>
            <a:pPr lvl="0">
              <a:buNone/>
            </a:pPr>
            <a:r>
              <a:rPr lang="en-GB" dirty="0" smtClean="0"/>
              <a:t>1. </a:t>
            </a:r>
            <a:r>
              <a:rPr lang="en-GB" sz="2000" dirty="0" smtClean="0"/>
              <a:t>Bailey went to the supermarket and spent £124.89 on a new television for her bedroom. She also bought two DVDs for £12.52 each. How much money did Bailey spend altogether?</a:t>
            </a:r>
            <a:endParaRPr lang="en-GB" dirty="0" smtClean="0"/>
          </a:p>
          <a:p>
            <a:pPr>
              <a:buNone/>
            </a:pPr>
            <a:endParaRPr lang="en-GB" u="sng" dirty="0" smtClean="0"/>
          </a:p>
          <a:p>
            <a:pPr>
              <a:buNone/>
            </a:pPr>
            <a:r>
              <a:rPr lang="en-GB" u="sng" dirty="0" smtClean="0"/>
              <a:t>Prove it</a:t>
            </a:r>
          </a:p>
          <a:p>
            <a:pPr>
              <a:buNone/>
            </a:pPr>
            <a:r>
              <a:rPr lang="en-GB" dirty="0" smtClean="0"/>
              <a:t>1. </a:t>
            </a:r>
            <a:r>
              <a:rPr lang="en-GB" sz="2100" dirty="0" smtClean="0"/>
              <a:t>When adding you will always end up with a bigger number. Is this always, sometimes or never true? Prove you opinion.</a:t>
            </a:r>
          </a:p>
          <a:p>
            <a:pPr>
              <a:buNone/>
            </a:pPr>
            <a:endParaRPr lang="en-GB" u="sng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Try it, Use it, Prove it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LF: Addition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78306" y="1199469"/>
            <a:ext cx="6677527" cy="565853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740352" y="18864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Concrete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GB" u="sng" dirty="0" smtClean="0"/>
              <a:t>I do </a:t>
            </a:r>
            <a:r>
              <a:rPr lang="en-GB" dirty="0" smtClean="0"/>
              <a:t>(teacher models)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r>
              <a:rPr lang="en-GB" dirty="0" smtClean="0"/>
              <a:t>237 + 148 =</a:t>
            </a:r>
          </a:p>
          <a:p>
            <a:endParaRPr lang="en-GB" dirty="0" smtClean="0"/>
          </a:p>
          <a:p>
            <a:pPr>
              <a:buNone/>
            </a:pPr>
            <a:r>
              <a:rPr lang="en-GB" dirty="0" smtClean="0"/>
              <a:t>We do (children have a go with a learning partner and steps to success are built)</a:t>
            </a:r>
          </a:p>
          <a:p>
            <a:endParaRPr lang="en-GB" dirty="0" smtClean="0"/>
          </a:p>
          <a:p>
            <a:pPr>
              <a:buNone/>
            </a:pPr>
            <a:r>
              <a:rPr lang="en-GB" dirty="0" smtClean="0"/>
              <a:t>562 + 153 =</a:t>
            </a:r>
          </a:p>
          <a:p>
            <a:pPr>
              <a:buNone/>
            </a:pPr>
            <a:r>
              <a:rPr lang="en-GB" dirty="0" smtClean="0"/>
              <a:t>? = 339 + 243</a:t>
            </a:r>
          </a:p>
          <a:p>
            <a:endParaRPr lang="en-GB" dirty="0" smtClean="0"/>
          </a:p>
          <a:p>
            <a:pPr>
              <a:buNone/>
            </a:pPr>
            <a:r>
              <a:rPr lang="en-GB" u="sng" dirty="0" smtClean="0"/>
              <a:t>You do </a:t>
            </a:r>
            <a:r>
              <a:rPr lang="en-GB" dirty="0" smtClean="0"/>
              <a:t>(hinge question)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LF: Addition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7596336" y="188640"/>
            <a:ext cx="10839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Pictorial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/>
          <a:lstStyle/>
          <a:p>
            <a:endParaRPr lang="en-GB" b="1" dirty="0" smtClean="0"/>
          </a:p>
          <a:p>
            <a:endParaRPr lang="en-GB" b="1" dirty="0" smtClean="0"/>
          </a:p>
          <a:p>
            <a:endParaRPr lang="en-GB" b="1" dirty="0"/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600150" y="5"/>
            <a:ext cx="7886700" cy="1325563"/>
          </a:xfrm>
        </p:spPr>
        <p:txBody>
          <a:bodyPr/>
          <a:lstStyle/>
          <a:p>
            <a:r>
              <a:rPr lang="en-GB" u="sng" dirty="0" smtClean="0"/>
              <a:t>LF: Subtraction</a:t>
            </a:r>
            <a:endParaRPr lang="en-GB" b="1" dirty="0">
              <a:solidFill>
                <a:srgbClr val="245A8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3923929" y="1772816"/>
            <a:ext cx="720080" cy="50405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>
            <a:off x="3851920" y="3212976"/>
            <a:ext cx="864096" cy="86409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3923928" y="4941168"/>
            <a:ext cx="864096" cy="36004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4" y="1024244"/>
            <a:ext cx="3700067" cy="255586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3" y="1024239"/>
            <a:ext cx="3626818" cy="25099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4036670"/>
            <a:ext cx="3672408" cy="268728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77998" y="4102797"/>
            <a:ext cx="3729176" cy="2555029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7596336" y="188640"/>
            <a:ext cx="11849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Concrete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176622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84708" y="867906"/>
            <a:ext cx="7974585" cy="45100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148496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sz="3200" u="sng" dirty="0" smtClean="0"/>
              <a:t>I do</a:t>
            </a:r>
          </a:p>
          <a:p>
            <a:pPr>
              <a:buNone/>
            </a:pPr>
            <a:r>
              <a:rPr lang="en-GB" sz="3200" dirty="0" smtClean="0"/>
              <a:t>?  =  153 - 135</a:t>
            </a:r>
          </a:p>
          <a:p>
            <a:pPr>
              <a:buNone/>
            </a:pPr>
            <a:endParaRPr lang="en-GB" sz="3200" dirty="0" smtClean="0"/>
          </a:p>
          <a:p>
            <a:pPr>
              <a:buNone/>
            </a:pPr>
            <a:r>
              <a:rPr lang="en-GB" sz="3200" u="sng" dirty="0" smtClean="0"/>
              <a:t>We do</a:t>
            </a:r>
          </a:p>
          <a:p>
            <a:pPr>
              <a:buNone/>
            </a:pPr>
            <a:r>
              <a:rPr lang="en-GB" sz="3200" dirty="0" smtClean="0"/>
              <a:t>346 – 158 =</a:t>
            </a:r>
          </a:p>
          <a:p>
            <a:pPr>
              <a:buNone/>
            </a:pPr>
            <a:r>
              <a:rPr lang="en-GB" sz="3200" dirty="0" smtClean="0"/>
              <a:t>? = 109 </a:t>
            </a:r>
            <a:r>
              <a:rPr lang="en-GB" sz="3200" dirty="0" smtClean="0"/>
              <a:t>– 74</a:t>
            </a:r>
          </a:p>
          <a:p>
            <a:pPr>
              <a:buNone/>
            </a:pPr>
            <a:endParaRPr lang="en-GB" sz="3200" dirty="0" smtClean="0"/>
          </a:p>
          <a:p>
            <a:pPr>
              <a:buNone/>
            </a:pPr>
            <a:r>
              <a:rPr lang="en-GB" sz="3200" u="sng" dirty="0" smtClean="0"/>
              <a:t>You do </a:t>
            </a:r>
            <a:r>
              <a:rPr lang="en-GB" sz="3200" dirty="0" smtClean="0"/>
              <a:t>(</a:t>
            </a:r>
            <a:r>
              <a:rPr lang="en-GB" sz="3200" smtClean="0"/>
              <a:t>hinge </a:t>
            </a:r>
            <a:r>
              <a:rPr lang="en-GB" sz="3200" smtClean="0"/>
              <a:t>question)</a:t>
            </a:r>
            <a:endParaRPr lang="en-GB" sz="3200" smtClean="0"/>
          </a:p>
          <a:p>
            <a:pPr>
              <a:buNone/>
            </a:pPr>
            <a:endParaRPr lang="en-GB" sz="3200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LF: Subtraction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7740352" y="188640"/>
            <a:ext cx="10839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Pictorial</a:t>
            </a:r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3335090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Support them with their weekly maths homework.</a:t>
            </a:r>
          </a:p>
          <a:p>
            <a:r>
              <a:rPr lang="en-GB" dirty="0" smtClean="0"/>
              <a:t>Help them practise their times tables and mental maths.</a:t>
            </a:r>
          </a:p>
          <a:p>
            <a:r>
              <a:rPr lang="en-GB" dirty="0" smtClean="0"/>
              <a:t>Talk to them about their maths. Get them to explain how they know.</a:t>
            </a:r>
          </a:p>
          <a:p>
            <a:r>
              <a:rPr lang="en-GB" dirty="0" smtClean="0"/>
              <a:t>Ask their class teacher if you are unsure about how to support them with a particular context.</a:t>
            </a:r>
          </a:p>
          <a:p>
            <a:pPr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How can you support your child with maths at home?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327</TotalTime>
  <Words>369</Words>
  <Application>Microsoft Office PowerPoint</Application>
  <PresentationFormat>On-screen Show (4:3)</PresentationFormat>
  <Paragraphs>69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Concourse</vt:lpstr>
      <vt:lpstr>Maths at St Stephen’s Junior School</vt:lpstr>
      <vt:lpstr>Our aim...</vt:lpstr>
      <vt:lpstr>Our maths approach is…..</vt:lpstr>
      <vt:lpstr>What does a hinge question look like?</vt:lpstr>
      <vt:lpstr>Slide 5</vt:lpstr>
      <vt:lpstr>Try it, Use it, Prove it</vt:lpstr>
      <vt:lpstr>LF: Addition</vt:lpstr>
      <vt:lpstr>LF: Addition</vt:lpstr>
      <vt:lpstr>LF: Subtraction</vt:lpstr>
      <vt:lpstr>Slide 10</vt:lpstr>
      <vt:lpstr>LF: Subtraction</vt:lpstr>
      <vt:lpstr>How can you support your child with maths at home?</vt:lpstr>
    </vt:vector>
  </TitlesOfParts>
  <Company>TWS IT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 at ST STEPHEN’S</dc:title>
  <dc:creator>David Payne</dc:creator>
  <cp:lastModifiedBy>cootek</cp:lastModifiedBy>
  <cp:revision>39</cp:revision>
  <dcterms:created xsi:type="dcterms:W3CDTF">2015-06-09T12:02:19Z</dcterms:created>
  <dcterms:modified xsi:type="dcterms:W3CDTF">2018-09-23T16:09:05Z</dcterms:modified>
</cp:coreProperties>
</file>